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86" r:id="rId3"/>
    <p:sldMasterId id="2147483698" r:id="rId4"/>
    <p:sldMasterId id="2147483710" r:id="rId5"/>
    <p:sldMasterId id="2147483718" r:id="rId6"/>
    <p:sldMasterId id="2147483733" r:id="rId7"/>
    <p:sldMasterId id="2147483741" r:id="rId8"/>
    <p:sldMasterId id="2147483753" r:id="rId9"/>
  </p:sldMasterIdLst>
  <p:notesMasterIdLst>
    <p:notesMasterId r:id="rId39"/>
  </p:notesMasterIdLst>
  <p:sldIdLst>
    <p:sldId id="268" r:id="rId10"/>
    <p:sldId id="269" r:id="rId11"/>
    <p:sldId id="271" r:id="rId12"/>
    <p:sldId id="260" r:id="rId13"/>
    <p:sldId id="272" r:id="rId14"/>
    <p:sldId id="273" r:id="rId15"/>
    <p:sldId id="258" r:id="rId16"/>
    <p:sldId id="259" r:id="rId17"/>
    <p:sldId id="256" r:id="rId18"/>
    <p:sldId id="274" r:id="rId19"/>
    <p:sldId id="275" r:id="rId20"/>
    <p:sldId id="261" r:id="rId21"/>
    <p:sldId id="262" r:id="rId22"/>
    <p:sldId id="263" r:id="rId23"/>
    <p:sldId id="264" r:id="rId24"/>
    <p:sldId id="365" r:id="rId25"/>
    <p:sldId id="276" r:id="rId26"/>
    <p:sldId id="278" r:id="rId27"/>
    <p:sldId id="287" r:id="rId28"/>
    <p:sldId id="288" r:id="rId29"/>
    <p:sldId id="289" r:id="rId30"/>
    <p:sldId id="290" r:id="rId31"/>
    <p:sldId id="351" r:id="rId32"/>
    <p:sldId id="353" r:id="rId33"/>
    <p:sldId id="354" r:id="rId34"/>
    <p:sldId id="362" r:id="rId35"/>
    <p:sldId id="257" r:id="rId36"/>
    <p:sldId id="363" r:id="rId37"/>
    <p:sldId id="36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78"/>
    <p:restoredTop sz="96327"/>
  </p:normalViewPr>
  <p:slideViewPr>
    <p:cSldViewPr snapToGrid="0" snapToObjects="1">
      <p:cViewPr varScale="1">
        <p:scale>
          <a:sx n="128" d="100"/>
          <a:sy n="128" d="100"/>
        </p:scale>
        <p:origin x="6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2683C-C0D5-414E-BD6B-5145A03779D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C6335A8-779B-49B5-A929-D533BD226D8D}">
      <dgm:prSet/>
      <dgm:spPr/>
      <dgm:t>
        <a:bodyPr/>
        <a:lstStyle/>
        <a:p>
          <a:pPr>
            <a:lnSpc>
              <a:spcPct val="100000"/>
            </a:lnSpc>
            <a:spcAft>
              <a:spcPts val="0"/>
            </a:spcAft>
          </a:pPr>
          <a:r>
            <a:rPr lang="en-US" dirty="0"/>
            <a:t>Research:  funding, infrastructure, facilities, compliance, support</a:t>
          </a:r>
        </a:p>
        <a:p>
          <a:pPr>
            <a:lnSpc>
              <a:spcPct val="100000"/>
            </a:lnSpc>
            <a:spcAft>
              <a:spcPts val="0"/>
            </a:spcAft>
          </a:pPr>
          <a:r>
            <a:rPr lang="en-US" dirty="0"/>
            <a:t>(OSP, IRB, facilities, etc.)</a:t>
          </a:r>
        </a:p>
      </dgm:t>
    </dgm:pt>
    <dgm:pt modelId="{0B446A87-FEC7-4691-8383-4BC9974A4D8C}" type="parTrans" cxnId="{3FFB18D4-92BF-4CF9-BDD7-79F32EFB1AB6}">
      <dgm:prSet/>
      <dgm:spPr/>
      <dgm:t>
        <a:bodyPr/>
        <a:lstStyle/>
        <a:p>
          <a:endParaRPr lang="en-US"/>
        </a:p>
      </dgm:t>
    </dgm:pt>
    <dgm:pt modelId="{0F0C6554-1437-4874-B1E1-C29D3E43A3F0}" type="sibTrans" cxnId="{3FFB18D4-92BF-4CF9-BDD7-79F32EFB1AB6}">
      <dgm:prSet/>
      <dgm:spPr/>
      <dgm:t>
        <a:bodyPr/>
        <a:lstStyle/>
        <a:p>
          <a:endParaRPr lang="en-US"/>
        </a:p>
      </dgm:t>
    </dgm:pt>
    <dgm:pt modelId="{8B55C67D-21B3-44D2-BF9E-DFCC0BA7B69E}">
      <dgm:prSet/>
      <dgm:spPr/>
      <dgm:t>
        <a:bodyPr/>
        <a:lstStyle/>
        <a:p>
          <a:pPr>
            <a:lnSpc>
              <a:spcPct val="100000"/>
            </a:lnSpc>
            <a:spcAft>
              <a:spcPts val="0"/>
            </a:spcAft>
          </a:pPr>
          <a:r>
            <a:rPr lang="en-US" dirty="0"/>
            <a:t>Innovation: licensing, start-ups, technology transfer, social good, </a:t>
          </a:r>
        </a:p>
        <a:p>
          <a:pPr>
            <a:lnSpc>
              <a:spcPct val="100000"/>
            </a:lnSpc>
            <a:spcAft>
              <a:spcPts val="0"/>
            </a:spcAft>
          </a:pPr>
          <a:r>
            <a:rPr lang="en-US" dirty="0"/>
            <a:t>entrepreneurship</a:t>
          </a:r>
        </a:p>
        <a:p>
          <a:pPr>
            <a:lnSpc>
              <a:spcPct val="100000"/>
            </a:lnSpc>
            <a:spcAft>
              <a:spcPct val="35000"/>
            </a:spcAft>
          </a:pPr>
          <a:endParaRPr lang="en-US" dirty="0"/>
        </a:p>
      </dgm:t>
    </dgm:pt>
    <dgm:pt modelId="{3F945638-E98A-4223-9004-A1C6FE4B13A9}" type="parTrans" cxnId="{25A24085-AA8D-4937-AC72-1DAB937B861B}">
      <dgm:prSet/>
      <dgm:spPr/>
      <dgm:t>
        <a:bodyPr/>
        <a:lstStyle/>
        <a:p>
          <a:endParaRPr lang="en-US"/>
        </a:p>
      </dgm:t>
    </dgm:pt>
    <dgm:pt modelId="{661A1A76-0B1E-4991-8DF9-0154B0C445B6}" type="sibTrans" cxnId="{25A24085-AA8D-4937-AC72-1DAB937B861B}">
      <dgm:prSet/>
      <dgm:spPr/>
      <dgm:t>
        <a:bodyPr/>
        <a:lstStyle/>
        <a:p>
          <a:endParaRPr lang="en-US"/>
        </a:p>
      </dgm:t>
    </dgm:pt>
    <dgm:pt modelId="{0648B70C-6A40-4A57-943E-1F52C45D9D39}" type="pres">
      <dgm:prSet presAssocID="{E3A2683C-C0D5-414E-BD6B-5145A03779D2}" presName="root" presStyleCnt="0">
        <dgm:presLayoutVars>
          <dgm:dir/>
          <dgm:resizeHandles val="exact"/>
        </dgm:presLayoutVars>
      </dgm:prSet>
      <dgm:spPr/>
    </dgm:pt>
    <dgm:pt modelId="{3907797D-6488-461D-B259-83B1556B20D6}" type="pres">
      <dgm:prSet presAssocID="{EC6335A8-779B-49B5-A929-D533BD226D8D}" presName="compNode" presStyleCnt="0"/>
      <dgm:spPr/>
    </dgm:pt>
    <dgm:pt modelId="{3D68C097-F062-4B8A-8155-C93771740320}" type="pres">
      <dgm:prSet presAssocID="{EC6335A8-779B-49B5-A929-D533BD226D8D}" presName="iconRect" presStyleLbl="node1" presStyleIdx="0" presStyleCnt="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517C5F5D-FAF3-409F-A360-1D03E52FF7F6}" type="pres">
      <dgm:prSet presAssocID="{EC6335A8-779B-49B5-A929-D533BD226D8D}" presName="spaceRect" presStyleCnt="0"/>
      <dgm:spPr/>
    </dgm:pt>
    <dgm:pt modelId="{70DD44B2-403B-475C-8644-50DCC79E3880}" type="pres">
      <dgm:prSet presAssocID="{EC6335A8-779B-49B5-A929-D533BD226D8D}" presName="textRect" presStyleLbl="revTx" presStyleIdx="0" presStyleCnt="2" custScaleY="201422">
        <dgm:presLayoutVars>
          <dgm:chMax val="1"/>
          <dgm:chPref val="1"/>
        </dgm:presLayoutVars>
      </dgm:prSet>
      <dgm:spPr/>
    </dgm:pt>
    <dgm:pt modelId="{5172BB44-6C0A-4E35-8B88-9BF515FC89CD}" type="pres">
      <dgm:prSet presAssocID="{0F0C6554-1437-4874-B1E1-C29D3E43A3F0}" presName="sibTrans" presStyleCnt="0"/>
      <dgm:spPr/>
    </dgm:pt>
    <dgm:pt modelId="{A5D06B37-2EA5-4F40-9BCD-3EC0F16B4A60}" type="pres">
      <dgm:prSet presAssocID="{8B55C67D-21B3-44D2-BF9E-DFCC0BA7B69E}" presName="compNode" presStyleCnt="0"/>
      <dgm:spPr/>
    </dgm:pt>
    <dgm:pt modelId="{1669C16D-8E44-4EE3-88FD-5E5A940910AC}" type="pres">
      <dgm:prSet presAssocID="{8B55C67D-21B3-44D2-BF9E-DFCC0BA7B69E}" presName="iconRect" presStyleLbl="node1" presStyleIdx="1" presStyleCnt="2" custLinFactNeighborX="-1411" custLinFactNeighborY="-11759"/>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shake"/>
        </a:ext>
      </dgm:extLst>
    </dgm:pt>
    <dgm:pt modelId="{ECEB8A24-A61D-4D34-97E6-7D5C864B9FBF}" type="pres">
      <dgm:prSet presAssocID="{8B55C67D-21B3-44D2-BF9E-DFCC0BA7B69E}" presName="spaceRect" presStyleCnt="0"/>
      <dgm:spPr/>
    </dgm:pt>
    <dgm:pt modelId="{AA17EC60-C7A2-4149-8B9F-799A6FFC7101}" type="pres">
      <dgm:prSet presAssocID="{8B55C67D-21B3-44D2-BF9E-DFCC0BA7B69E}" presName="textRect" presStyleLbl="revTx" presStyleIdx="1" presStyleCnt="2" custScaleY="220726" custLinFactNeighborY="17780">
        <dgm:presLayoutVars>
          <dgm:chMax val="1"/>
          <dgm:chPref val="1"/>
        </dgm:presLayoutVars>
      </dgm:prSet>
      <dgm:spPr/>
    </dgm:pt>
  </dgm:ptLst>
  <dgm:cxnLst>
    <dgm:cxn modelId="{BCB1C451-DE2C-4B4D-99A5-6ED5960E5E72}" type="presOf" srcId="{E3A2683C-C0D5-414E-BD6B-5145A03779D2}" destId="{0648B70C-6A40-4A57-943E-1F52C45D9D39}" srcOrd="0" destOrd="0" presId="urn:microsoft.com/office/officeart/2018/2/layout/IconLabelList"/>
    <dgm:cxn modelId="{25A24085-AA8D-4937-AC72-1DAB937B861B}" srcId="{E3A2683C-C0D5-414E-BD6B-5145A03779D2}" destId="{8B55C67D-21B3-44D2-BF9E-DFCC0BA7B69E}" srcOrd="1" destOrd="0" parTransId="{3F945638-E98A-4223-9004-A1C6FE4B13A9}" sibTransId="{661A1A76-0B1E-4991-8DF9-0154B0C445B6}"/>
    <dgm:cxn modelId="{2F47C797-D407-485E-962B-4AE6608893D3}" type="presOf" srcId="{EC6335A8-779B-49B5-A929-D533BD226D8D}" destId="{70DD44B2-403B-475C-8644-50DCC79E3880}" srcOrd="0" destOrd="0" presId="urn:microsoft.com/office/officeart/2018/2/layout/IconLabelList"/>
    <dgm:cxn modelId="{3FFB18D4-92BF-4CF9-BDD7-79F32EFB1AB6}" srcId="{E3A2683C-C0D5-414E-BD6B-5145A03779D2}" destId="{EC6335A8-779B-49B5-A929-D533BD226D8D}" srcOrd="0" destOrd="0" parTransId="{0B446A87-FEC7-4691-8383-4BC9974A4D8C}" sibTransId="{0F0C6554-1437-4874-B1E1-C29D3E43A3F0}"/>
    <dgm:cxn modelId="{2C64D5FB-21E6-467F-A369-342B2F37521E}" type="presOf" srcId="{8B55C67D-21B3-44D2-BF9E-DFCC0BA7B69E}" destId="{AA17EC60-C7A2-4149-8B9F-799A6FFC7101}" srcOrd="0" destOrd="0" presId="urn:microsoft.com/office/officeart/2018/2/layout/IconLabelList"/>
    <dgm:cxn modelId="{83FB43D3-0182-46B7-87D5-F5B4F29BFB80}" type="presParOf" srcId="{0648B70C-6A40-4A57-943E-1F52C45D9D39}" destId="{3907797D-6488-461D-B259-83B1556B20D6}" srcOrd="0" destOrd="0" presId="urn:microsoft.com/office/officeart/2018/2/layout/IconLabelList"/>
    <dgm:cxn modelId="{AD9242CE-71D4-4963-B068-EF8355466074}" type="presParOf" srcId="{3907797D-6488-461D-B259-83B1556B20D6}" destId="{3D68C097-F062-4B8A-8155-C93771740320}" srcOrd="0" destOrd="0" presId="urn:microsoft.com/office/officeart/2018/2/layout/IconLabelList"/>
    <dgm:cxn modelId="{00DE2089-7B1C-42D7-AEDD-2C38899738ED}" type="presParOf" srcId="{3907797D-6488-461D-B259-83B1556B20D6}" destId="{517C5F5D-FAF3-409F-A360-1D03E52FF7F6}" srcOrd="1" destOrd="0" presId="urn:microsoft.com/office/officeart/2018/2/layout/IconLabelList"/>
    <dgm:cxn modelId="{833ED8A0-846E-4DC6-88BD-57940E1BB417}" type="presParOf" srcId="{3907797D-6488-461D-B259-83B1556B20D6}" destId="{70DD44B2-403B-475C-8644-50DCC79E3880}" srcOrd="2" destOrd="0" presId="urn:microsoft.com/office/officeart/2018/2/layout/IconLabelList"/>
    <dgm:cxn modelId="{A9198F5C-7BD2-4AC6-96E0-E5952063CA63}" type="presParOf" srcId="{0648B70C-6A40-4A57-943E-1F52C45D9D39}" destId="{5172BB44-6C0A-4E35-8B88-9BF515FC89CD}" srcOrd="1" destOrd="0" presId="urn:microsoft.com/office/officeart/2018/2/layout/IconLabelList"/>
    <dgm:cxn modelId="{566003F6-5C0E-4751-9AFB-F7F6785EB226}" type="presParOf" srcId="{0648B70C-6A40-4A57-943E-1F52C45D9D39}" destId="{A5D06B37-2EA5-4F40-9BCD-3EC0F16B4A60}" srcOrd="2" destOrd="0" presId="urn:microsoft.com/office/officeart/2018/2/layout/IconLabelList"/>
    <dgm:cxn modelId="{54E482CA-2C32-4351-B5E0-C302146FED84}" type="presParOf" srcId="{A5D06B37-2EA5-4F40-9BCD-3EC0F16B4A60}" destId="{1669C16D-8E44-4EE3-88FD-5E5A940910AC}" srcOrd="0" destOrd="0" presId="urn:microsoft.com/office/officeart/2018/2/layout/IconLabelList"/>
    <dgm:cxn modelId="{A89A03B0-CAC4-4CA8-AEB6-35D7DF70F76E}" type="presParOf" srcId="{A5D06B37-2EA5-4F40-9BCD-3EC0F16B4A60}" destId="{ECEB8A24-A61D-4D34-97E6-7D5C864B9FBF}" srcOrd="1" destOrd="0" presId="urn:microsoft.com/office/officeart/2018/2/layout/IconLabelList"/>
    <dgm:cxn modelId="{5FBC8235-D7FA-4745-8A94-BA44DF380ABC}" type="presParOf" srcId="{A5D06B37-2EA5-4F40-9BCD-3EC0F16B4A60}" destId="{AA17EC60-C7A2-4149-8B9F-799A6FFC710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2683C-C0D5-414E-BD6B-5145A03779D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C6335A8-779B-49B5-A929-D533BD226D8D}">
      <dgm:prSet/>
      <dgm:spPr/>
      <dgm:t>
        <a:bodyPr/>
        <a:lstStyle/>
        <a:p>
          <a:pPr>
            <a:lnSpc>
              <a:spcPct val="100000"/>
            </a:lnSpc>
          </a:pPr>
          <a:r>
            <a:rPr lang="en-US"/>
            <a:t>Concierge and Fixer in Social Science related disciplines</a:t>
          </a:r>
        </a:p>
      </dgm:t>
    </dgm:pt>
    <dgm:pt modelId="{0B446A87-FEC7-4691-8383-4BC9974A4D8C}" type="parTrans" cxnId="{3FFB18D4-92BF-4CF9-BDD7-79F32EFB1AB6}">
      <dgm:prSet/>
      <dgm:spPr/>
      <dgm:t>
        <a:bodyPr/>
        <a:lstStyle/>
        <a:p>
          <a:endParaRPr lang="en-US"/>
        </a:p>
      </dgm:t>
    </dgm:pt>
    <dgm:pt modelId="{0F0C6554-1437-4874-B1E1-C29D3E43A3F0}" type="sibTrans" cxnId="{3FFB18D4-92BF-4CF9-BDD7-79F32EFB1AB6}">
      <dgm:prSet/>
      <dgm:spPr/>
      <dgm:t>
        <a:bodyPr/>
        <a:lstStyle/>
        <a:p>
          <a:endParaRPr lang="en-US"/>
        </a:p>
      </dgm:t>
    </dgm:pt>
    <dgm:pt modelId="{8B55C67D-21B3-44D2-BF9E-DFCC0BA7B69E}">
      <dgm:prSet/>
      <dgm:spPr/>
      <dgm:t>
        <a:bodyPr/>
        <a:lstStyle/>
        <a:p>
          <a:pPr>
            <a:lnSpc>
              <a:spcPct val="100000"/>
            </a:lnSpc>
          </a:pPr>
          <a:r>
            <a:rPr lang="en-US" dirty="0"/>
            <a:t>Close partnership with CCSS, OFDD, Departments, etc.</a:t>
          </a:r>
        </a:p>
      </dgm:t>
    </dgm:pt>
    <dgm:pt modelId="{3F945638-E98A-4223-9004-A1C6FE4B13A9}" type="parTrans" cxnId="{25A24085-AA8D-4937-AC72-1DAB937B861B}">
      <dgm:prSet/>
      <dgm:spPr/>
      <dgm:t>
        <a:bodyPr/>
        <a:lstStyle/>
        <a:p>
          <a:endParaRPr lang="en-US"/>
        </a:p>
      </dgm:t>
    </dgm:pt>
    <dgm:pt modelId="{661A1A76-0B1E-4991-8DF9-0154B0C445B6}" type="sibTrans" cxnId="{25A24085-AA8D-4937-AC72-1DAB937B861B}">
      <dgm:prSet/>
      <dgm:spPr/>
      <dgm:t>
        <a:bodyPr/>
        <a:lstStyle/>
        <a:p>
          <a:endParaRPr lang="en-US"/>
        </a:p>
      </dgm:t>
    </dgm:pt>
    <dgm:pt modelId="{0648B70C-6A40-4A57-943E-1F52C45D9D39}" type="pres">
      <dgm:prSet presAssocID="{E3A2683C-C0D5-414E-BD6B-5145A03779D2}" presName="root" presStyleCnt="0">
        <dgm:presLayoutVars>
          <dgm:dir/>
          <dgm:resizeHandles val="exact"/>
        </dgm:presLayoutVars>
      </dgm:prSet>
      <dgm:spPr/>
    </dgm:pt>
    <dgm:pt modelId="{3907797D-6488-461D-B259-83B1556B20D6}" type="pres">
      <dgm:prSet presAssocID="{EC6335A8-779B-49B5-A929-D533BD226D8D}" presName="compNode" presStyleCnt="0"/>
      <dgm:spPr/>
    </dgm:pt>
    <dgm:pt modelId="{3D68C097-F062-4B8A-8155-C93771740320}" type="pres">
      <dgm:prSet presAssocID="{EC6335A8-779B-49B5-A929-D533BD226D8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517C5F5D-FAF3-409F-A360-1D03E52FF7F6}" type="pres">
      <dgm:prSet presAssocID="{EC6335A8-779B-49B5-A929-D533BD226D8D}" presName="spaceRect" presStyleCnt="0"/>
      <dgm:spPr/>
    </dgm:pt>
    <dgm:pt modelId="{70DD44B2-403B-475C-8644-50DCC79E3880}" type="pres">
      <dgm:prSet presAssocID="{EC6335A8-779B-49B5-A929-D533BD226D8D}" presName="textRect" presStyleLbl="revTx" presStyleIdx="0" presStyleCnt="2">
        <dgm:presLayoutVars>
          <dgm:chMax val="1"/>
          <dgm:chPref val="1"/>
        </dgm:presLayoutVars>
      </dgm:prSet>
      <dgm:spPr/>
    </dgm:pt>
    <dgm:pt modelId="{5172BB44-6C0A-4E35-8B88-9BF515FC89CD}" type="pres">
      <dgm:prSet presAssocID="{0F0C6554-1437-4874-B1E1-C29D3E43A3F0}" presName="sibTrans" presStyleCnt="0"/>
      <dgm:spPr/>
    </dgm:pt>
    <dgm:pt modelId="{A5D06B37-2EA5-4F40-9BCD-3EC0F16B4A60}" type="pres">
      <dgm:prSet presAssocID="{8B55C67D-21B3-44D2-BF9E-DFCC0BA7B69E}" presName="compNode" presStyleCnt="0"/>
      <dgm:spPr/>
    </dgm:pt>
    <dgm:pt modelId="{1669C16D-8E44-4EE3-88FD-5E5A940910AC}" type="pres">
      <dgm:prSet presAssocID="{8B55C67D-21B3-44D2-BF9E-DFCC0BA7B69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ECEB8A24-A61D-4D34-97E6-7D5C864B9FBF}" type="pres">
      <dgm:prSet presAssocID="{8B55C67D-21B3-44D2-BF9E-DFCC0BA7B69E}" presName="spaceRect" presStyleCnt="0"/>
      <dgm:spPr/>
    </dgm:pt>
    <dgm:pt modelId="{AA17EC60-C7A2-4149-8B9F-799A6FFC7101}" type="pres">
      <dgm:prSet presAssocID="{8B55C67D-21B3-44D2-BF9E-DFCC0BA7B69E}" presName="textRect" presStyleLbl="revTx" presStyleIdx="1" presStyleCnt="2">
        <dgm:presLayoutVars>
          <dgm:chMax val="1"/>
          <dgm:chPref val="1"/>
        </dgm:presLayoutVars>
      </dgm:prSet>
      <dgm:spPr/>
    </dgm:pt>
  </dgm:ptLst>
  <dgm:cxnLst>
    <dgm:cxn modelId="{BCB1C451-DE2C-4B4D-99A5-6ED5960E5E72}" type="presOf" srcId="{E3A2683C-C0D5-414E-BD6B-5145A03779D2}" destId="{0648B70C-6A40-4A57-943E-1F52C45D9D39}" srcOrd="0" destOrd="0" presId="urn:microsoft.com/office/officeart/2018/2/layout/IconLabelList"/>
    <dgm:cxn modelId="{25A24085-AA8D-4937-AC72-1DAB937B861B}" srcId="{E3A2683C-C0D5-414E-BD6B-5145A03779D2}" destId="{8B55C67D-21B3-44D2-BF9E-DFCC0BA7B69E}" srcOrd="1" destOrd="0" parTransId="{3F945638-E98A-4223-9004-A1C6FE4B13A9}" sibTransId="{661A1A76-0B1E-4991-8DF9-0154B0C445B6}"/>
    <dgm:cxn modelId="{2F47C797-D407-485E-962B-4AE6608893D3}" type="presOf" srcId="{EC6335A8-779B-49B5-A929-D533BD226D8D}" destId="{70DD44B2-403B-475C-8644-50DCC79E3880}" srcOrd="0" destOrd="0" presId="urn:microsoft.com/office/officeart/2018/2/layout/IconLabelList"/>
    <dgm:cxn modelId="{3FFB18D4-92BF-4CF9-BDD7-79F32EFB1AB6}" srcId="{E3A2683C-C0D5-414E-BD6B-5145A03779D2}" destId="{EC6335A8-779B-49B5-A929-D533BD226D8D}" srcOrd="0" destOrd="0" parTransId="{0B446A87-FEC7-4691-8383-4BC9974A4D8C}" sibTransId="{0F0C6554-1437-4874-B1E1-C29D3E43A3F0}"/>
    <dgm:cxn modelId="{2C64D5FB-21E6-467F-A369-342B2F37521E}" type="presOf" srcId="{8B55C67D-21B3-44D2-BF9E-DFCC0BA7B69E}" destId="{AA17EC60-C7A2-4149-8B9F-799A6FFC7101}" srcOrd="0" destOrd="0" presId="urn:microsoft.com/office/officeart/2018/2/layout/IconLabelList"/>
    <dgm:cxn modelId="{83FB43D3-0182-46B7-87D5-F5B4F29BFB80}" type="presParOf" srcId="{0648B70C-6A40-4A57-943E-1F52C45D9D39}" destId="{3907797D-6488-461D-B259-83B1556B20D6}" srcOrd="0" destOrd="0" presId="urn:microsoft.com/office/officeart/2018/2/layout/IconLabelList"/>
    <dgm:cxn modelId="{AD9242CE-71D4-4963-B068-EF8355466074}" type="presParOf" srcId="{3907797D-6488-461D-B259-83B1556B20D6}" destId="{3D68C097-F062-4B8A-8155-C93771740320}" srcOrd="0" destOrd="0" presId="urn:microsoft.com/office/officeart/2018/2/layout/IconLabelList"/>
    <dgm:cxn modelId="{00DE2089-7B1C-42D7-AEDD-2C38899738ED}" type="presParOf" srcId="{3907797D-6488-461D-B259-83B1556B20D6}" destId="{517C5F5D-FAF3-409F-A360-1D03E52FF7F6}" srcOrd="1" destOrd="0" presId="urn:microsoft.com/office/officeart/2018/2/layout/IconLabelList"/>
    <dgm:cxn modelId="{833ED8A0-846E-4DC6-88BD-57940E1BB417}" type="presParOf" srcId="{3907797D-6488-461D-B259-83B1556B20D6}" destId="{70DD44B2-403B-475C-8644-50DCC79E3880}" srcOrd="2" destOrd="0" presId="urn:microsoft.com/office/officeart/2018/2/layout/IconLabelList"/>
    <dgm:cxn modelId="{A9198F5C-7BD2-4AC6-96E0-E5952063CA63}" type="presParOf" srcId="{0648B70C-6A40-4A57-943E-1F52C45D9D39}" destId="{5172BB44-6C0A-4E35-8B88-9BF515FC89CD}" srcOrd="1" destOrd="0" presId="urn:microsoft.com/office/officeart/2018/2/layout/IconLabelList"/>
    <dgm:cxn modelId="{566003F6-5C0E-4751-9AFB-F7F6785EB226}" type="presParOf" srcId="{0648B70C-6A40-4A57-943E-1F52C45D9D39}" destId="{A5D06B37-2EA5-4F40-9BCD-3EC0F16B4A60}" srcOrd="2" destOrd="0" presId="urn:microsoft.com/office/officeart/2018/2/layout/IconLabelList"/>
    <dgm:cxn modelId="{54E482CA-2C32-4351-B5E0-C302146FED84}" type="presParOf" srcId="{A5D06B37-2EA5-4F40-9BCD-3EC0F16B4A60}" destId="{1669C16D-8E44-4EE3-88FD-5E5A940910AC}" srcOrd="0" destOrd="0" presId="urn:microsoft.com/office/officeart/2018/2/layout/IconLabelList"/>
    <dgm:cxn modelId="{A89A03B0-CAC4-4CA8-AEB6-35D7DF70F76E}" type="presParOf" srcId="{A5D06B37-2EA5-4F40-9BCD-3EC0F16B4A60}" destId="{ECEB8A24-A61D-4D34-97E6-7D5C864B9FBF}" srcOrd="1" destOrd="0" presId="urn:microsoft.com/office/officeart/2018/2/layout/IconLabelList"/>
    <dgm:cxn modelId="{5FBC8235-D7FA-4745-8A94-BA44DF380ABC}" type="presParOf" srcId="{A5D06B37-2EA5-4F40-9BCD-3EC0F16B4A60}" destId="{AA17EC60-C7A2-4149-8B9F-799A6FFC710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DD9245-F88A-4A2C-AEAF-C6638CE177A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9A7531A-99F2-430D-A85F-530C4790E0D8}">
      <dgm:prSet/>
      <dgm:spPr>
        <a:gradFill flip="none" rotWithShape="1">
          <a:gsLst>
            <a:gs pos="0">
              <a:schemeClr val="accent4">
                <a:lumMod val="0"/>
                <a:lumOff val="100000"/>
                <a:alpha val="0"/>
              </a:schemeClr>
            </a:gs>
            <a:gs pos="0">
              <a:schemeClr val="accent4">
                <a:lumMod val="0"/>
                <a:lumOff val="100000"/>
                <a:alpha val="9000"/>
              </a:schemeClr>
            </a:gs>
            <a:gs pos="100000">
              <a:srgbClr val="FFC000">
                <a:alpha val="24000"/>
              </a:srgbClr>
            </a:gs>
          </a:gsLst>
          <a:lin ang="0" scaled="0"/>
          <a:tileRect/>
        </a:gradFill>
        <a:ln>
          <a:noFill/>
        </a:ln>
      </dgm:spPr>
      <dgm:t>
        <a:bodyPr/>
        <a:lstStyle/>
        <a:p>
          <a:r>
            <a:rPr lang="en-US" dirty="0">
              <a:solidFill>
                <a:schemeClr val="tx1"/>
              </a:solidFill>
            </a:rPr>
            <a:t>Getting The Gist: A “Big Picture” Approach To Improvements In End-of-life Decision-making And Care</a:t>
          </a:r>
        </a:p>
      </dgm:t>
    </dgm:pt>
    <dgm:pt modelId="{1FA70EC3-9553-4117-A751-6F1A56C89434}" type="parTrans" cxnId="{EA93BD4B-5C2A-4F24-8220-22C474AF6A4F}">
      <dgm:prSet/>
      <dgm:spPr/>
      <dgm:t>
        <a:bodyPr/>
        <a:lstStyle/>
        <a:p>
          <a:endParaRPr lang="en-US"/>
        </a:p>
      </dgm:t>
    </dgm:pt>
    <dgm:pt modelId="{57A66B2E-96A5-4C0D-8267-F116D23F6A46}" type="sibTrans" cxnId="{EA93BD4B-5C2A-4F24-8220-22C474AF6A4F}">
      <dgm:prSet/>
      <dgm:spPr/>
      <dgm:t>
        <a:bodyPr/>
        <a:lstStyle/>
        <a:p>
          <a:endParaRPr lang="en-US"/>
        </a:p>
      </dgm:t>
    </dgm:pt>
    <dgm:pt modelId="{026BF610-BCFC-482B-AD62-2E9426E0092A}">
      <dgm:prSet/>
      <dgm:spPr>
        <a:gradFill flip="none" rotWithShape="1">
          <a:gsLst>
            <a:gs pos="0">
              <a:schemeClr val="accent4">
                <a:lumMod val="0"/>
                <a:lumOff val="100000"/>
                <a:alpha val="0"/>
              </a:schemeClr>
            </a:gs>
            <a:gs pos="15000">
              <a:schemeClr val="accent4">
                <a:lumMod val="0"/>
                <a:lumOff val="100000"/>
                <a:alpha val="9000"/>
              </a:schemeClr>
            </a:gs>
            <a:gs pos="100000">
              <a:srgbClr val="FFC000">
                <a:alpha val="24000"/>
              </a:srgbClr>
            </a:gs>
          </a:gsLst>
          <a:lin ang="0" scaled="0"/>
          <a:tileRect/>
        </a:gradFill>
        <a:ln>
          <a:noFill/>
        </a:ln>
      </dgm:spPr>
      <dgm:t>
        <a:bodyPr/>
        <a:lstStyle/>
        <a:p>
          <a:r>
            <a:rPr lang="en-US" dirty="0">
              <a:solidFill>
                <a:schemeClr val="tx1"/>
              </a:solidFill>
            </a:rPr>
            <a:t>Advancing The Health Of Refugees By Increasing Knowledge Of Legal Rights Through Digital Tools</a:t>
          </a:r>
        </a:p>
      </dgm:t>
    </dgm:pt>
    <dgm:pt modelId="{9618AD04-69AF-447A-BF19-CECE1D9474A8}" type="parTrans" cxnId="{0EC2336C-0EC1-4D2D-884E-DABB1F7C9AC0}">
      <dgm:prSet/>
      <dgm:spPr/>
      <dgm:t>
        <a:bodyPr/>
        <a:lstStyle/>
        <a:p>
          <a:endParaRPr lang="en-US"/>
        </a:p>
      </dgm:t>
    </dgm:pt>
    <dgm:pt modelId="{22B43858-EC6C-485B-B099-A9D0FDFA33CE}" type="sibTrans" cxnId="{0EC2336C-0EC1-4D2D-884E-DABB1F7C9AC0}">
      <dgm:prSet/>
      <dgm:spPr/>
      <dgm:t>
        <a:bodyPr/>
        <a:lstStyle/>
        <a:p>
          <a:endParaRPr lang="en-US"/>
        </a:p>
      </dgm:t>
    </dgm:pt>
    <dgm:pt modelId="{C79A287F-7314-4F4E-9CBE-9A207A07CDD9}">
      <dgm:prSet/>
      <dgm:spPr>
        <a:gradFill flip="none" rotWithShape="1">
          <a:gsLst>
            <a:gs pos="0">
              <a:schemeClr val="accent4">
                <a:lumMod val="0"/>
                <a:lumOff val="100000"/>
                <a:alpha val="0"/>
              </a:schemeClr>
            </a:gs>
            <a:gs pos="26000">
              <a:schemeClr val="accent4">
                <a:lumMod val="0"/>
                <a:lumOff val="100000"/>
                <a:alpha val="9000"/>
              </a:schemeClr>
            </a:gs>
            <a:gs pos="100000">
              <a:srgbClr val="FFC000">
                <a:alpha val="24000"/>
              </a:srgbClr>
            </a:gs>
          </a:gsLst>
          <a:lin ang="0" scaled="0"/>
          <a:tileRect/>
        </a:gradFill>
        <a:ln>
          <a:noFill/>
        </a:ln>
      </dgm:spPr>
      <dgm:t>
        <a:bodyPr/>
        <a:lstStyle/>
        <a:p>
          <a:r>
            <a:rPr lang="en-US" dirty="0">
              <a:solidFill>
                <a:schemeClr val="tx1"/>
              </a:solidFill>
            </a:rPr>
            <a:t>An Integrated Research Program To Support Caregivers Of Older Adults With Dementia</a:t>
          </a:r>
        </a:p>
      </dgm:t>
    </dgm:pt>
    <dgm:pt modelId="{1D904863-4289-447E-ACAC-F80AB4BBC223}" type="parTrans" cxnId="{2108431A-18FD-491D-A4C2-A4A7C0FC9AED}">
      <dgm:prSet/>
      <dgm:spPr/>
      <dgm:t>
        <a:bodyPr/>
        <a:lstStyle/>
        <a:p>
          <a:endParaRPr lang="en-US"/>
        </a:p>
      </dgm:t>
    </dgm:pt>
    <dgm:pt modelId="{34E46CCC-CA41-428A-AD37-FC3664093FE0}" type="sibTrans" cxnId="{2108431A-18FD-491D-A4C2-A4A7C0FC9AED}">
      <dgm:prSet/>
      <dgm:spPr/>
      <dgm:t>
        <a:bodyPr/>
        <a:lstStyle/>
        <a:p>
          <a:endParaRPr lang="en-US"/>
        </a:p>
      </dgm:t>
    </dgm:pt>
    <dgm:pt modelId="{8CB86B53-C876-4FD1-A955-EA32109C0A3F}">
      <dgm:prSet/>
      <dgm:spPr>
        <a:gradFill flip="none" rotWithShape="1">
          <a:gsLst>
            <a:gs pos="0">
              <a:schemeClr val="accent4">
                <a:lumMod val="0"/>
                <a:lumOff val="100000"/>
                <a:alpha val="0"/>
              </a:schemeClr>
            </a:gs>
            <a:gs pos="15000">
              <a:schemeClr val="accent4">
                <a:lumMod val="0"/>
                <a:lumOff val="100000"/>
                <a:alpha val="9000"/>
              </a:schemeClr>
            </a:gs>
            <a:gs pos="100000">
              <a:srgbClr val="FFC000">
                <a:alpha val="24000"/>
              </a:srgbClr>
            </a:gs>
          </a:gsLst>
          <a:lin ang="0" scaled="0"/>
          <a:tileRect/>
        </a:gradFill>
        <a:ln>
          <a:noFill/>
        </a:ln>
      </dgm:spPr>
      <dgm:t>
        <a:bodyPr/>
        <a:lstStyle/>
        <a:p>
          <a:r>
            <a:rPr lang="en-US" dirty="0">
              <a:solidFill>
                <a:schemeClr val="tx1"/>
              </a:solidFill>
            </a:rPr>
            <a:t>Climate Change, Pollen And Asthma Attacks</a:t>
          </a:r>
        </a:p>
      </dgm:t>
    </dgm:pt>
    <dgm:pt modelId="{6685F039-0823-46FC-BFEE-28FA22EB9323}" type="parTrans" cxnId="{0D479E95-4B71-4700-A4F4-E86B619B6473}">
      <dgm:prSet/>
      <dgm:spPr/>
      <dgm:t>
        <a:bodyPr/>
        <a:lstStyle/>
        <a:p>
          <a:endParaRPr lang="en-US"/>
        </a:p>
      </dgm:t>
    </dgm:pt>
    <dgm:pt modelId="{67E4F4B6-EA4A-4851-B76D-B7F067E048B6}" type="sibTrans" cxnId="{0D479E95-4B71-4700-A4F4-E86B619B6473}">
      <dgm:prSet/>
      <dgm:spPr/>
      <dgm:t>
        <a:bodyPr/>
        <a:lstStyle/>
        <a:p>
          <a:endParaRPr lang="en-US"/>
        </a:p>
      </dgm:t>
    </dgm:pt>
    <dgm:pt modelId="{BE031700-5558-4BEB-97E4-77E577851B1D}">
      <dgm:prSet/>
      <dgm:spPr>
        <a:gradFill flip="none" rotWithShape="1">
          <a:gsLst>
            <a:gs pos="0">
              <a:schemeClr val="accent4">
                <a:lumMod val="0"/>
                <a:lumOff val="100000"/>
                <a:alpha val="0"/>
              </a:schemeClr>
            </a:gs>
            <a:gs pos="0">
              <a:schemeClr val="accent4">
                <a:lumMod val="0"/>
                <a:lumOff val="100000"/>
                <a:alpha val="9000"/>
              </a:schemeClr>
            </a:gs>
            <a:gs pos="100000">
              <a:srgbClr val="FFC000">
                <a:alpha val="24000"/>
              </a:srgbClr>
            </a:gs>
          </a:gsLst>
          <a:lin ang="0" scaled="0"/>
          <a:tileRect/>
        </a:gradFill>
        <a:ln>
          <a:noFill/>
        </a:ln>
      </dgm:spPr>
      <dgm:t>
        <a:bodyPr/>
        <a:lstStyle/>
        <a:p>
          <a:r>
            <a:rPr lang="en-US" dirty="0">
              <a:solidFill>
                <a:schemeClr val="tx1"/>
              </a:solidFill>
            </a:rPr>
            <a:t>The Interdependence Of Physical And Psychological Health During The Adolescent Reproductive Transition</a:t>
          </a:r>
        </a:p>
      </dgm:t>
    </dgm:pt>
    <dgm:pt modelId="{04B16E21-E7EB-4147-A16B-AF8CC77BB6D1}" type="parTrans" cxnId="{AFE0FA26-2145-4E48-A9F1-52B20709B520}">
      <dgm:prSet/>
      <dgm:spPr/>
      <dgm:t>
        <a:bodyPr/>
        <a:lstStyle/>
        <a:p>
          <a:endParaRPr lang="en-US"/>
        </a:p>
      </dgm:t>
    </dgm:pt>
    <dgm:pt modelId="{7D83EC61-3724-484E-983D-42B9CC20C379}" type="sibTrans" cxnId="{AFE0FA26-2145-4E48-A9F1-52B20709B520}">
      <dgm:prSet/>
      <dgm:spPr/>
      <dgm:t>
        <a:bodyPr/>
        <a:lstStyle/>
        <a:p>
          <a:endParaRPr lang="en-US"/>
        </a:p>
      </dgm:t>
    </dgm:pt>
    <dgm:pt modelId="{C2D62F13-8B2F-894A-9E86-54658FDEDEBF}" type="pres">
      <dgm:prSet presAssocID="{9ADD9245-F88A-4A2C-AEAF-C6638CE177A8}" presName="linear" presStyleCnt="0">
        <dgm:presLayoutVars>
          <dgm:animLvl val="lvl"/>
          <dgm:resizeHandles val="exact"/>
        </dgm:presLayoutVars>
      </dgm:prSet>
      <dgm:spPr/>
    </dgm:pt>
    <dgm:pt modelId="{B08EC62C-CAC2-4C4D-8F42-121BEB513E0E}" type="pres">
      <dgm:prSet presAssocID="{A9A7531A-99F2-430D-A85F-530C4790E0D8}" presName="parentText" presStyleLbl="node1" presStyleIdx="0" presStyleCnt="5">
        <dgm:presLayoutVars>
          <dgm:chMax val="0"/>
          <dgm:bulletEnabled val="1"/>
        </dgm:presLayoutVars>
      </dgm:prSet>
      <dgm:spPr/>
    </dgm:pt>
    <dgm:pt modelId="{FC46B85A-D008-E84D-B245-1672889ED118}" type="pres">
      <dgm:prSet presAssocID="{57A66B2E-96A5-4C0D-8267-F116D23F6A46}" presName="spacer" presStyleCnt="0"/>
      <dgm:spPr/>
    </dgm:pt>
    <dgm:pt modelId="{BF2890E9-BDDD-4449-A565-D913B43583B3}" type="pres">
      <dgm:prSet presAssocID="{026BF610-BCFC-482B-AD62-2E9426E0092A}" presName="parentText" presStyleLbl="node1" presStyleIdx="1" presStyleCnt="5">
        <dgm:presLayoutVars>
          <dgm:chMax val="0"/>
          <dgm:bulletEnabled val="1"/>
        </dgm:presLayoutVars>
      </dgm:prSet>
      <dgm:spPr/>
    </dgm:pt>
    <dgm:pt modelId="{7666D0C0-D352-4B43-A4B2-5B0A37DE25E4}" type="pres">
      <dgm:prSet presAssocID="{22B43858-EC6C-485B-B099-A9D0FDFA33CE}" presName="spacer" presStyleCnt="0"/>
      <dgm:spPr/>
    </dgm:pt>
    <dgm:pt modelId="{BF864141-EE2A-C448-B00C-61F1CC0CB0A2}" type="pres">
      <dgm:prSet presAssocID="{C79A287F-7314-4F4E-9CBE-9A207A07CDD9}" presName="parentText" presStyleLbl="node1" presStyleIdx="2" presStyleCnt="5">
        <dgm:presLayoutVars>
          <dgm:chMax val="0"/>
          <dgm:bulletEnabled val="1"/>
        </dgm:presLayoutVars>
      </dgm:prSet>
      <dgm:spPr/>
    </dgm:pt>
    <dgm:pt modelId="{89353F71-C83C-9649-9175-F21A65C47D95}" type="pres">
      <dgm:prSet presAssocID="{34E46CCC-CA41-428A-AD37-FC3664093FE0}" presName="spacer" presStyleCnt="0"/>
      <dgm:spPr/>
    </dgm:pt>
    <dgm:pt modelId="{207E0FDC-A0CE-244E-A084-38C9E0F63887}" type="pres">
      <dgm:prSet presAssocID="{8CB86B53-C876-4FD1-A955-EA32109C0A3F}" presName="parentText" presStyleLbl="node1" presStyleIdx="3" presStyleCnt="5">
        <dgm:presLayoutVars>
          <dgm:chMax val="0"/>
          <dgm:bulletEnabled val="1"/>
        </dgm:presLayoutVars>
      </dgm:prSet>
      <dgm:spPr/>
    </dgm:pt>
    <dgm:pt modelId="{AC559809-55FE-244E-85A4-0970E5F67CBA}" type="pres">
      <dgm:prSet presAssocID="{67E4F4B6-EA4A-4851-B76D-B7F067E048B6}" presName="spacer" presStyleCnt="0"/>
      <dgm:spPr/>
    </dgm:pt>
    <dgm:pt modelId="{22283DD7-0D22-F347-A39B-05D079DDA565}" type="pres">
      <dgm:prSet presAssocID="{BE031700-5558-4BEB-97E4-77E577851B1D}" presName="parentText" presStyleLbl="node1" presStyleIdx="4" presStyleCnt="5">
        <dgm:presLayoutVars>
          <dgm:chMax val="0"/>
          <dgm:bulletEnabled val="1"/>
        </dgm:presLayoutVars>
      </dgm:prSet>
      <dgm:spPr/>
    </dgm:pt>
  </dgm:ptLst>
  <dgm:cxnLst>
    <dgm:cxn modelId="{2108431A-18FD-491D-A4C2-A4A7C0FC9AED}" srcId="{9ADD9245-F88A-4A2C-AEAF-C6638CE177A8}" destId="{C79A287F-7314-4F4E-9CBE-9A207A07CDD9}" srcOrd="2" destOrd="0" parTransId="{1D904863-4289-447E-ACAC-F80AB4BBC223}" sibTransId="{34E46CCC-CA41-428A-AD37-FC3664093FE0}"/>
    <dgm:cxn modelId="{9B30321D-EEEF-A547-B998-A15EF1A51B40}" type="presOf" srcId="{026BF610-BCFC-482B-AD62-2E9426E0092A}" destId="{BF2890E9-BDDD-4449-A565-D913B43583B3}" srcOrd="0" destOrd="0" presId="urn:microsoft.com/office/officeart/2005/8/layout/vList2"/>
    <dgm:cxn modelId="{AFE0FA26-2145-4E48-A9F1-52B20709B520}" srcId="{9ADD9245-F88A-4A2C-AEAF-C6638CE177A8}" destId="{BE031700-5558-4BEB-97E4-77E577851B1D}" srcOrd="4" destOrd="0" parTransId="{04B16E21-E7EB-4147-A16B-AF8CC77BB6D1}" sibTransId="{7D83EC61-3724-484E-983D-42B9CC20C379}"/>
    <dgm:cxn modelId="{D9829327-1703-F24E-80A0-D289F370F1C9}" type="presOf" srcId="{C79A287F-7314-4F4E-9CBE-9A207A07CDD9}" destId="{BF864141-EE2A-C448-B00C-61F1CC0CB0A2}" srcOrd="0" destOrd="0" presId="urn:microsoft.com/office/officeart/2005/8/layout/vList2"/>
    <dgm:cxn modelId="{428C9E36-1303-AE4A-9556-579D0BE2A888}" type="presOf" srcId="{8CB86B53-C876-4FD1-A955-EA32109C0A3F}" destId="{207E0FDC-A0CE-244E-A084-38C9E0F63887}" srcOrd="0" destOrd="0" presId="urn:microsoft.com/office/officeart/2005/8/layout/vList2"/>
    <dgm:cxn modelId="{7CDAC43B-5415-3544-A29E-FFD85D43C50E}" type="presOf" srcId="{BE031700-5558-4BEB-97E4-77E577851B1D}" destId="{22283DD7-0D22-F347-A39B-05D079DDA565}" srcOrd="0" destOrd="0" presId="urn:microsoft.com/office/officeart/2005/8/layout/vList2"/>
    <dgm:cxn modelId="{EA93BD4B-5C2A-4F24-8220-22C474AF6A4F}" srcId="{9ADD9245-F88A-4A2C-AEAF-C6638CE177A8}" destId="{A9A7531A-99F2-430D-A85F-530C4790E0D8}" srcOrd="0" destOrd="0" parTransId="{1FA70EC3-9553-4117-A751-6F1A56C89434}" sibTransId="{57A66B2E-96A5-4C0D-8267-F116D23F6A46}"/>
    <dgm:cxn modelId="{0EC2336C-0EC1-4D2D-884E-DABB1F7C9AC0}" srcId="{9ADD9245-F88A-4A2C-AEAF-C6638CE177A8}" destId="{026BF610-BCFC-482B-AD62-2E9426E0092A}" srcOrd="1" destOrd="0" parTransId="{9618AD04-69AF-447A-BF19-CECE1D9474A8}" sibTransId="{22B43858-EC6C-485B-B099-A9D0FDFA33CE}"/>
    <dgm:cxn modelId="{672CE988-F185-0C47-AD63-BE6EEDC9B082}" type="presOf" srcId="{A9A7531A-99F2-430D-A85F-530C4790E0D8}" destId="{B08EC62C-CAC2-4C4D-8F42-121BEB513E0E}" srcOrd="0" destOrd="0" presId="urn:microsoft.com/office/officeart/2005/8/layout/vList2"/>
    <dgm:cxn modelId="{0D479E95-4B71-4700-A4F4-E86B619B6473}" srcId="{9ADD9245-F88A-4A2C-AEAF-C6638CE177A8}" destId="{8CB86B53-C876-4FD1-A955-EA32109C0A3F}" srcOrd="3" destOrd="0" parTransId="{6685F039-0823-46FC-BFEE-28FA22EB9323}" sibTransId="{67E4F4B6-EA4A-4851-B76D-B7F067E048B6}"/>
    <dgm:cxn modelId="{2B036CB5-31C5-4947-A41C-76DDF4DBE264}" type="presOf" srcId="{9ADD9245-F88A-4A2C-AEAF-C6638CE177A8}" destId="{C2D62F13-8B2F-894A-9E86-54658FDEDEBF}" srcOrd="0" destOrd="0" presId="urn:microsoft.com/office/officeart/2005/8/layout/vList2"/>
    <dgm:cxn modelId="{9C09322A-03FC-B54E-A351-C9926D8FA492}" type="presParOf" srcId="{C2D62F13-8B2F-894A-9E86-54658FDEDEBF}" destId="{B08EC62C-CAC2-4C4D-8F42-121BEB513E0E}" srcOrd="0" destOrd="0" presId="urn:microsoft.com/office/officeart/2005/8/layout/vList2"/>
    <dgm:cxn modelId="{676AF92B-C979-3B4B-A37B-F1AB7C6AD50B}" type="presParOf" srcId="{C2D62F13-8B2F-894A-9E86-54658FDEDEBF}" destId="{FC46B85A-D008-E84D-B245-1672889ED118}" srcOrd="1" destOrd="0" presId="urn:microsoft.com/office/officeart/2005/8/layout/vList2"/>
    <dgm:cxn modelId="{D387F37C-CD38-3F4A-830B-D37C7B54DE6B}" type="presParOf" srcId="{C2D62F13-8B2F-894A-9E86-54658FDEDEBF}" destId="{BF2890E9-BDDD-4449-A565-D913B43583B3}" srcOrd="2" destOrd="0" presId="urn:microsoft.com/office/officeart/2005/8/layout/vList2"/>
    <dgm:cxn modelId="{2099DC59-CA01-0843-9579-423E0E019FEA}" type="presParOf" srcId="{C2D62F13-8B2F-894A-9E86-54658FDEDEBF}" destId="{7666D0C0-D352-4B43-A4B2-5B0A37DE25E4}" srcOrd="3" destOrd="0" presId="urn:microsoft.com/office/officeart/2005/8/layout/vList2"/>
    <dgm:cxn modelId="{E6642A4B-3D65-1148-B1D1-B781789FD59F}" type="presParOf" srcId="{C2D62F13-8B2F-894A-9E86-54658FDEDEBF}" destId="{BF864141-EE2A-C448-B00C-61F1CC0CB0A2}" srcOrd="4" destOrd="0" presId="urn:microsoft.com/office/officeart/2005/8/layout/vList2"/>
    <dgm:cxn modelId="{53484AC9-1F40-194F-B9AC-F80BB92BFF3F}" type="presParOf" srcId="{C2D62F13-8B2F-894A-9E86-54658FDEDEBF}" destId="{89353F71-C83C-9649-9175-F21A65C47D95}" srcOrd="5" destOrd="0" presId="urn:microsoft.com/office/officeart/2005/8/layout/vList2"/>
    <dgm:cxn modelId="{49449648-46B5-3D4B-A303-59546F5C9362}" type="presParOf" srcId="{C2D62F13-8B2F-894A-9E86-54658FDEDEBF}" destId="{207E0FDC-A0CE-244E-A084-38C9E0F63887}" srcOrd="6" destOrd="0" presId="urn:microsoft.com/office/officeart/2005/8/layout/vList2"/>
    <dgm:cxn modelId="{92074304-8AC9-7749-9C53-3B0B0F612453}" type="presParOf" srcId="{C2D62F13-8B2F-894A-9E86-54658FDEDEBF}" destId="{AC559809-55FE-244E-85A4-0970E5F67CBA}" srcOrd="7" destOrd="0" presId="urn:microsoft.com/office/officeart/2005/8/layout/vList2"/>
    <dgm:cxn modelId="{8E3CD0B7-EF46-5046-B46F-EA46F3DFC07A}" type="presParOf" srcId="{C2D62F13-8B2F-894A-9E86-54658FDEDEBF}" destId="{22283DD7-0D22-F347-A39B-05D079DDA56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8C097-F062-4B8A-8155-C93771740320}">
      <dsp:nvSpPr>
        <dsp:cNvPr id="0" name=""/>
        <dsp:cNvSpPr/>
      </dsp:nvSpPr>
      <dsp:spPr>
        <a:xfrm>
          <a:off x="2275908" y="249765"/>
          <a:ext cx="1944000" cy="1944000"/>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DD44B2-403B-475C-8644-50DCC79E3880}">
      <dsp:nvSpPr>
        <dsp:cNvPr id="0" name=""/>
        <dsp:cNvSpPr/>
      </dsp:nvSpPr>
      <dsp:spPr>
        <a:xfrm>
          <a:off x="1087908" y="2298909"/>
          <a:ext cx="4320000" cy="145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ts val="0"/>
            </a:spcAft>
            <a:buNone/>
          </a:pPr>
          <a:r>
            <a:rPr lang="en-US" sz="2200" kern="1200" dirty="0"/>
            <a:t>Research:  funding, infrastructure, facilities, compliance, support</a:t>
          </a:r>
        </a:p>
        <a:p>
          <a:pPr marL="0" lvl="0" indent="0" algn="ctr" defTabSz="977900">
            <a:lnSpc>
              <a:spcPct val="100000"/>
            </a:lnSpc>
            <a:spcBef>
              <a:spcPct val="0"/>
            </a:spcBef>
            <a:spcAft>
              <a:spcPts val="0"/>
            </a:spcAft>
            <a:buNone/>
          </a:pPr>
          <a:r>
            <a:rPr lang="en-US" sz="2200" kern="1200" dirty="0"/>
            <a:t>(OSP, IRB, facilities, etc.)</a:t>
          </a:r>
        </a:p>
      </dsp:txBody>
      <dsp:txXfrm>
        <a:off x="1087908" y="2298909"/>
        <a:ext cx="4320000" cy="1450238"/>
      </dsp:txXfrm>
    </dsp:sp>
    <dsp:sp modelId="{1669C16D-8E44-4EE3-88FD-5E5A940910AC}">
      <dsp:nvSpPr>
        <dsp:cNvPr id="0" name=""/>
        <dsp:cNvSpPr/>
      </dsp:nvSpPr>
      <dsp:spPr>
        <a:xfrm>
          <a:off x="7324478" y="0"/>
          <a:ext cx="1944000" cy="1944000"/>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17EC60-C7A2-4149-8B9F-799A6FFC7101}">
      <dsp:nvSpPr>
        <dsp:cNvPr id="0" name=""/>
        <dsp:cNvSpPr/>
      </dsp:nvSpPr>
      <dsp:spPr>
        <a:xfrm>
          <a:off x="6163908" y="2322683"/>
          <a:ext cx="4320000" cy="1589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ts val="0"/>
            </a:spcAft>
            <a:buNone/>
          </a:pPr>
          <a:r>
            <a:rPr lang="en-US" sz="2100" kern="1200" dirty="0"/>
            <a:t>Innovation: licensing, start-ups, technology transfer, social good, </a:t>
          </a:r>
        </a:p>
        <a:p>
          <a:pPr marL="0" lvl="0" indent="0" algn="ctr" defTabSz="933450">
            <a:lnSpc>
              <a:spcPct val="100000"/>
            </a:lnSpc>
            <a:spcBef>
              <a:spcPct val="0"/>
            </a:spcBef>
            <a:spcAft>
              <a:spcPts val="0"/>
            </a:spcAft>
            <a:buNone/>
          </a:pPr>
          <a:r>
            <a:rPr lang="en-US" sz="2100" kern="1200" dirty="0"/>
            <a:t>entrepreneurship</a:t>
          </a:r>
        </a:p>
        <a:p>
          <a:pPr marL="0" lvl="0" indent="0" algn="ctr" defTabSz="933450">
            <a:lnSpc>
              <a:spcPct val="100000"/>
            </a:lnSpc>
            <a:spcBef>
              <a:spcPct val="0"/>
            </a:spcBef>
            <a:spcAft>
              <a:spcPct val="35000"/>
            </a:spcAft>
            <a:buNone/>
          </a:pPr>
          <a:endParaRPr lang="en-US" sz="2100" kern="1200" dirty="0"/>
        </a:p>
      </dsp:txBody>
      <dsp:txXfrm>
        <a:off x="6163908" y="2322683"/>
        <a:ext cx="4320000" cy="1589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8C097-F062-4B8A-8155-C93771740320}">
      <dsp:nvSpPr>
        <dsp:cNvPr id="0" name=""/>
        <dsp:cNvSpPr/>
      </dsp:nvSpPr>
      <dsp:spPr>
        <a:xfrm>
          <a:off x="2275908" y="43232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DD44B2-403B-475C-8644-50DCC79E3880}">
      <dsp:nvSpPr>
        <dsp:cNvPr id="0" name=""/>
        <dsp:cNvSpPr/>
      </dsp:nvSpPr>
      <dsp:spPr>
        <a:xfrm>
          <a:off x="1087908" y="284658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t>Concierge and Fixer in Social Science related disciplines</a:t>
          </a:r>
        </a:p>
      </dsp:txBody>
      <dsp:txXfrm>
        <a:off x="1087908" y="2846587"/>
        <a:ext cx="4320000" cy="720000"/>
      </dsp:txXfrm>
    </dsp:sp>
    <dsp:sp modelId="{1669C16D-8E44-4EE3-88FD-5E5A940910AC}">
      <dsp:nvSpPr>
        <dsp:cNvPr id="0" name=""/>
        <dsp:cNvSpPr/>
      </dsp:nvSpPr>
      <dsp:spPr>
        <a:xfrm>
          <a:off x="7351908" y="43232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17EC60-C7A2-4149-8B9F-799A6FFC7101}">
      <dsp:nvSpPr>
        <dsp:cNvPr id="0" name=""/>
        <dsp:cNvSpPr/>
      </dsp:nvSpPr>
      <dsp:spPr>
        <a:xfrm>
          <a:off x="6163908" y="284658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t>Close partnership with CCSS, OFDD, Departments, etc.</a:t>
          </a:r>
        </a:p>
      </dsp:txBody>
      <dsp:txXfrm>
        <a:off x="6163908" y="2846587"/>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C62C-CAC2-4C4D-8F42-121BEB513E0E}">
      <dsp:nvSpPr>
        <dsp:cNvPr id="0" name=""/>
        <dsp:cNvSpPr/>
      </dsp:nvSpPr>
      <dsp:spPr>
        <a:xfrm>
          <a:off x="0" y="101864"/>
          <a:ext cx="6840237" cy="1123200"/>
        </a:xfrm>
        <a:prstGeom prst="roundRect">
          <a:avLst/>
        </a:prstGeom>
        <a:gradFill flip="none" rotWithShape="1">
          <a:gsLst>
            <a:gs pos="0">
              <a:schemeClr val="accent4">
                <a:lumMod val="0"/>
                <a:lumOff val="100000"/>
                <a:alpha val="0"/>
              </a:schemeClr>
            </a:gs>
            <a:gs pos="0">
              <a:schemeClr val="accent4">
                <a:lumMod val="0"/>
                <a:lumOff val="100000"/>
                <a:alpha val="9000"/>
              </a:schemeClr>
            </a:gs>
            <a:gs pos="100000">
              <a:srgbClr val="FFC000">
                <a:alpha val="24000"/>
              </a:srgbClr>
            </a:gs>
          </a:gsLst>
          <a:lin ang="0" scaled="0"/>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Getting The Gist: A “Big Picture” Approach To Improvements In End-of-life Decision-making And Care</a:t>
          </a:r>
        </a:p>
      </dsp:txBody>
      <dsp:txXfrm>
        <a:off x="54830" y="156694"/>
        <a:ext cx="6730577" cy="1013540"/>
      </dsp:txXfrm>
    </dsp:sp>
    <dsp:sp modelId="{BF2890E9-BDDD-4449-A565-D913B43583B3}">
      <dsp:nvSpPr>
        <dsp:cNvPr id="0" name=""/>
        <dsp:cNvSpPr/>
      </dsp:nvSpPr>
      <dsp:spPr>
        <a:xfrm>
          <a:off x="0" y="1282664"/>
          <a:ext cx="6840237" cy="1123200"/>
        </a:xfrm>
        <a:prstGeom prst="roundRect">
          <a:avLst/>
        </a:prstGeom>
        <a:gradFill flip="none" rotWithShape="1">
          <a:gsLst>
            <a:gs pos="0">
              <a:schemeClr val="accent4">
                <a:lumMod val="0"/>
                <a:lumOff val="100000"/>
                <a:alpha val="0"/>
              </a:schemeClr>
            </a:gs>
            <a:gs pos="15000">
              <a:schemeClr val="accent4">
                <a:lumMod val="0"/>
                <a:lumOff val="100000"/>
                <a:alpha val="9000"/>
              </a:schemeClr>
            </a:gs>
            <a:gs pos="100000">
              <a:srgbClr val="FFC000">
                <a:alpha val="24000"/>
              </a:srgbClr>
            </a:gs>
          </a:gsLst>
          <a:lin ang="0" scaled="0"/>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Advancing The Health Of Refugees By Increasing Knowledge Of Legal Rights Through Digital Tools</a:t>
          </a:r>
        </a:p>
      </dsp:txBody>
      <dsp:txXfrm>
        <a:off x="54830" y="1337494"/>
        <a:ext cx="6730577" cy="1013540"/>
      </dsp:txXfrm>
    </dsp:sp>
    <dsp:sp modelId="{BF864141-EE2A-C448-B00C-61F1CC0CB0A2}">
      <dsp:nvSpPr>
        <dsp:cNvPr id="0" name=""/>
        <dsp:cNvSpPr/>
      </dsp:nvSpPr>
      <dsp:spPr>
        <a:xfrm>
          <a:off x="0" y="2463464"/>
          <a:ext cx="6840237" cy="1123200"/>
        </a:xfrm>
        <a:prstGeom prst="roundRect">
          <a:avLst/>
        </a:prstGeom>
        <a:gradFill flip="none" rotWithShape="1">
          <a:gsLst>
            <a:gs pos="0">
              <a:schemeClr val="accent4">
                <a:lumMod val="0"/>
                <a:lumOff val="100000"/>
                <a:alpha val="0"/>
              </a:schemeClr>
            </a:gs>
            <a:gs pos="26000">
              <a:schemeClr val="accent4">
                <a:lumMod val="0"/>
                <a:lumOff val="100000"/>
                <a:alpha val="9000"/>
              </a:schemeClr>
            </a:gs>
            <a:gs pos="100000">
              <a:srgbClr val="FFC000">
                <a:alpha val="24000"/>
              </a:srgbClr>
            </a:gs>
          </a:gsLst>
          <a:lin ang="0" scaled="0"/>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An Integrated Research Program To Support Caregivers Of Older Adults With Dementia</a:t>
          </a:r>
        </a:p>
      </dsp:txBody>
      <dsp:txXfrm>
        <a:off x="54830" y="2518294"/>
        <a:ext cx="6730577" cy="1013540"/>
      </dsp:txXfrm>
    </dsp:sp>
    <dsp:sp modelId="{207E0FDC-A0CE-244E-A084-38C9E0F63887}">
      <dsp:nvSpPr>
        <dsp:cNvPr id="0" name=""/>
        <dsp:cNvSpPr/>
      </dsp:nvSpPr>
      <dsp:spPr>
        <a:xfrm>
          <a:off x="0" y="3644264"/>
          <a:ext cx="6840237" cy="1123200"/>
        </a:xfrm>
        <a:prstGeom prst="roundRect">
          <a:avLst/>
        </a:prstGeom>
        <a:gradFill flip="none" rotWithShape="1">
          <a:gsLst>
            <a:gs pos="0">
              <a:schemeClr val="accent4">
                <a:lumMod val="0"/>
                <a:lumOff val="100000"/>
                <a:alpha val="0"/>
              </a:schemeClr>
            </a:gs>
            <a:gs pos="15000">
              <a:schemeClr val="accent4">
                <a:lumMod val="0"/>
                <a:lumOff val="100000"/>
                <a:alpha val="9000"/>
              </a:schemeClr>
            </a:gs>
            <a:gs pos="100000">
              <a:srgbClr val="FFC000">
                <a:alpha val="24000"/>
              </a:srgbClr>
            </a:gs>
          </a:gsLst>
          <a:lin ang="0" scaled="0"/>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Climate Change, Pollen And Asthma Attacks</a:t>
          </a:r>
        </a:p>
      </dsp:txBody>
      <dsp:txXfrm>
        <a:off x="54830" y="3699094"/>
        <a:ext cx="6730577" cy="1013540"/>
      </dsp:txXfrm>
    </dsp:sp>
    <dsp:sp modelId="{22283DD7-0D22-F347-A39B-05D079DDA565}">
      <dsp:nvSpPr>
        <dsp:cNvPr id="0" name=""/>
        <dsp:cNvSpPr/>
      </dsp:nvSpPr>
      <dsp:spPr>
        <a:xfrm>
          <a:off x="0" y="4825064"/>
          <a:ext cx="6840237" cy="1123200"/>
        </a:xfrm>
        <a:prstGeom prst="roundRect">
          <a:avLst/>
        </a:prstGeom>
        <a:gradFill flip="none" rotWithShape="1">
          <a:gsLst>
            <a:gs pos="0">
              <a:schemeClr val="accent4">
                <a:lumMod val="0"/>
                <a:lumOff val="100000"/>
                <a:alpha val="0"/>
              </a:schemeClr>
            </a:gs>
            <a:gs pos="0">
              <a:schemeClr val="accent4">
                <a:lumMod val="0"/>
                <a:lumOff val="100000"/>
                <a:alpha val="9000"/>
              </a:schemeClr>
            </a:gs>
            <a:gs pos="100000">
              <a:srgbClr val="FFC000">
                <a:alpha val="24000"/>
              </a:srgbClr>
            </a:gs>
          </a:gsLst>
          <a:lin ang="0" scaled="0"/>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The Interdependence Of Physical And Psychological Health During The Adolescent Reproductive Transition</a:t>
          </a:r>
        </a:p>
      </dsp:txBody>
      <dsp:txXfrm>
        <a:off x="54830" y="4879894"/>
        <a:ext cx="6730577" cy="101354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3402B-984C-6441-B9FA-E59632BA966A}" type="datetimeFigureOut">
              <a:rPr lang="en-US" smtClean="0"/>
              <a:t>2/17/22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044F3-F92D-E748-8793-B87D6052E4EE}" type="slidenum">
              <a:rPr lang="en-US" smtClean="0"/>
              <a:t>‹#›</a:t>
            </a:fld>
            <a:endParaRPr lang="en-US"/>
          </a:p>
        </p:txBody>
      </p:sp>
    </p:spTree>
    <p:extLst>
      <p:ext uri="{BB962C8B-B14F-4D97-AF65-F5344CB8AC3E}">
        <p14:creationId xmlns:p14="http://schemas.microsoft.com/office/powerpoint/2010/main" val="251784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Hub for international studies - Einaudi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A8058-C245-4C28-93B3-946032823B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59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A8058-C245-4C28-93B3-946032823B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73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dirty="0"/>
              <a:t>Create opportunities for faculty on the Ithaca and New York City campuses to collaborate to advance their individual and collective scholarship and to provide opportunities for our students through unique educational offerings</a:t>
            </a:r>
          </a:p>
          <a:p>
            <a:pPr marL="342900" indent="-342900">
              <a:buFont typeface="Arial"/>
              <a:buChar char="•"/>
            </a:pPr>
            <a:r>
              <a:rPr lang="en-US" sz="1200" dirty="0"/>
              <a:t>Incentivize and support multi-investigator, cross campus research programs that can compete for extramural funding</a:t>
            </a:r>
          </a:p>
          <a:p>
            <a:pPr marL="342900" indent="-342900">
              <a:buFont typeface="Arial"/>
              <a:buChar char="•"/>
            </a:pPr>
            <a:r>
              <a:rPr lang="en-US" sz="1200" dirty="0"/>
              <a:t>Grow such programs into recognized “centers of excellence”</a:t>
            </a:r>
          </a:p>
          <a:p>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316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40601E4-3F87-485E-BCF1-0932C51EED9D}"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pic>
        <p:nvPicPr>
          <p:cNvPr id="8" name="Picture 7"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242711" y="402168"/>
            <a:ext cx="1732845" cy="1267968"/>
          </a:xfrm>
          <a:prstGeom prst="rect">
            <a:avLst/>
          </a:prstGeom>
        </p:spPr>
      </p:pic>
      <p:sp>
        <p:nvSpPr>
          <p:cNvPr id="9" name="Rectangle 8"/>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Title 18"/>
          <p:cNvSpPr>
            <a:spLocks noGrp="1"/>
          </p:cNvSpPr>
          <p:nvPr>
            <p:ph type="title"/>
          </p:nvPr>
        </p:nvSpPr>
        <p:spPr>
          <a:xfrm>
            <a:off x="437447" y="1828800"/>
            <a:ext cx="6370128" cy="1143000"/>
          </a:xfrm>
        </p:spPr>
        <p:txBody>
          <a:bodyPr anchor="t">
            <a:normAutofit/>
          </a:bodyPr>
          <a:lstStyle>
            <a:lvl1pPr algn="l">
              <a:defRPr sz="3200" baseline="0">
                <a:solidFill>
                  <a:schemeClr val="bg1"/>
                </a:solidFill>
              </a:defRPr>
            </a:lvl1pPr>
          </a:lstStyle>
          <a:p>
            <a:endParaRPr lang="en-US" dirty="0"/>
          </a:p>
        </p:txBody>
      </p:sp>
      <p:sp>
        <p:nvSpPr>
          <p:cNvPr id="21" name="Text Placeholder 20"/>
          <p:cNvSpPr>
            <a:spLocks noGrp="1"/>
          </p:cNvSpPr>
          <p:nvPr>
            <p:ph type="body" sz="quarter" idx="13"/>
          </p:nvPr>
        </p:nvSpPr>
        <p:spPr>
          <a:xfrm>
            <a:off x="438152" y="3200422"/>
            <a:ext cx="5516033"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dirty="0">
              <a:solidFill>
                <a:srgbClr val="FFFFFF"/>
              </a:solidFill>
              <a:latin typeface="+mn-lt"/>
              <a:cs typeface="Times"/>
            </a:endParaRPr>
          </a:p>
        </p:txBody>
      </p:sp>
    </p:spTree>
    <p:extLst>
      <p:ext uri="{BB962C8B-B14F-4D97-AF65-F5344CB8AC3E}">
        <p14:creationId xmlns:p14="http://schemas.microsoft.com/office/powerpoint/2010/main" val="4931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3DBA42-FCD9-400A-BC6B-29728ADE76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54"/>
          <a:stretch/>
        </p:blipFill>
        <p:spPr>
          <a:xfrm>
            <a:off x="-45301" y="0"/>
            <a:ext cx="12282602" cy="6063268"/>
          </a:xfrm>
          <a:prstGeom prst="rect">
            <a:avLst/>
          </a:prstGeom>
        </p:spPr>
      </p:pic>
      <p:sp>
        <p:nvSpPr>
          <p:cNvPr id="8" name="Rectangle 7">
            <a:extLst>
              <a:ext uri="{FF2B5EF4-FFF2-40B4-BE49-F238E27FC236}">
                <a16:creationId xmlns:a16="http://schemas.microsoft.com/office/drawing/2014/main" id="{97A47EC1-54CE-4FD9-8FEB-8714B3959AE7}"/>
              </a:ext>
            </a:extLst>
          </p:cNvPr>
          <p:cNvSpPr/>
          <p:nvPr userDrawn="1"/>
        </p:nvSpPr>
        <p:spPr>
          <a:xfrm flipH="1" flipV="1">
            <a:off x="633218" y="3646113"/>
            <a:ext cx="5462782" cy="2904870"/>
          </a:xfrm>
          <a:prstGeom prst="rect">
            <a:avLst/>
          </a:prstGeom>
          <a:solidFill>
            <a:srgbClr val="2F2B2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5AF1F69C-4013-42B4-B38B-3188422A873F}"/>
              </a:ext>
            </a:extLst>
          </p:cNvPr>
          <p:cNvSpPr>
            <a:spLocks noGrp="1"/>
          </p:cNvSpPr>
          <p:nvPr>
            <p:ph type="body" sz="quarter" idx="10"/>
          </p:nvPr>
        </p:nvSpPr>
        <p:spPr>
          <a:xfrm>
            <a:off x="1097659" y="4111802"/>
            <a:ext cx="4533900" cy="1847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CDA2DAD7-E917-420B-9A82-2A7D5B5EA9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3275" y="5098548"/>
            <a:ext cx="1523818" cy="545189"/>
          </a:xfrm>
          <a:prstGeom prst="rect">
            <a:avLst/>
          </a:prstGeom>
        </p:spPr>
      </p:pic>
      <p:pic>
        <p:nvPicPr>
          <p:cNvPr id="20" name="Picture 19">
            <a:extLst>
              <a:ext uri="{FF2B5EF4-FFF2-40B4-BE49-F238E27FC236}">
                <a16:creationId xmlns:a16="http://schemas.microsoft.com/office/drawing/2014/main" id="{F4DF0739-41D1-411A-982F-657CAC10AA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14944" y="4683230"/>
            <a:ext cx="1082597" cy="1082597"/>
          </a:xfrm>
          <a:prstGeom prst="rect">
            <a:avLst/>
          </a:prstGeom>
        </p:spPr>
      </p:pic>
    </p:spTree>
    <p:extLst>
      <p:ext uri="{BB962C8B-B14F-4D97-AF65-F5344CB8AC3E}">
        <p14:creationId xmlns:p14="http://schemas.microsoft.com/office/powerpoint/2010/main" val="269667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A9B45AF-06D1-4470-B19B-629C38A7656F}"/>
              </a:ext>
            </a:extLst>
          </p:cNvPr>
          <p:cNvSpPr txBox="1">
            <a:spLocks/>
          </p:cNvSpPr>
          <p:nvPr userDrawn="1"/>
        </p:nvSpPr>
        <p:spPr>
          <a:xfrm>
            <a:off x="690183" y="1419340"/>
            <a:ext cx="5742701" cy="2009660"/>
          </a:xfrm>
          <a:prstGeom prst="rect">
            <a:avLst/>
          </a:prstGeom>
        </p:spPr>
        <p:txBody>
          <a:bodyPr vert="horz" wrap="square" lIns="91440" tIns="45720" rIns="91440" bIns="45720" rtlCol="0" anchor="t" anchorCtr="0">
            <a:normAutofit/>
          </a:bodyPr>
          <a:lstStyle>
            <a:lvl1pPr algn="ctr" defTabSz="914400" rtl="0" eaLnBrk="1" latinLnBrk="0" hangingPunct="1">
              <a:lnSpc>
                <a:spcPct val="90000"/>
              </a:lnSpc>
              <a:spcBef>
                <a:spcPct val="0"/>
              </a:spcBef>
              <a:buNone/>
              <a:defRPr sz="3200" b="1"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 lastClr="FFFFFF"/>
                </a:solidFill>
                <a:effectLst/>
                <a:uLnTx/>
                <a:uFillTx/>
                <a:latin typeface="+mj-lt"/>
                <a:ea typeface="+mj-ea"/>
                <a:cs typeface="+mj-cs"/>
              </a:rPr>
              <a:t>Title</a:t>
            </a:r>
            <a:endParaRPr kumimoji="0" lang="en-US" sz="2800" b="1" i="0" u="none" strike="noStrike" kern="1200" cap="none" spc="0" normalizeH="0" baseline="0" noProof="0" dirty="0">
              <a:ln>
                <a:noFill/>
              </a:ln>
              <a:solidFill>
                <a:sysClr val="window" lastClr="FFFFFF"/>
              </a:solidFill>
              <a:effectLst/>
              <a:uLnTx/>
              <a:uFillTx/>
              <a:latin typeface="+mj-lt"/>
              <a:ea typeface="+mj-ea"/>
              <a:cs typeface="+mj-cs"/>
            </a:endParaRPr>
          </a:p>
        </p:txBody>
      </p:sp>
      <p:pic>
        <p:nvPicPr>
          <p:cNvPr id="3" name="Picture 2">
            <a:extLst>
              <a:ext uri="{FF2B5EF4-FFF2-40B4-BE49-F238E27FC236}">
                <a16:creationId xmlns:a16="http://schemas.microsoft.com/office/drawing/2014/main" id="{9D4BBB6D-8B1D-4371-BCCA-3E54AB45B9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 y="-23893"/>
            <a:ext cx="11094720" cy="7405327"/>
          </a:xfrm>
          <a:prstGeom prst="rect">
            <a:avLst/>
          </a:prstGeom>
        </p:spPr>
      </p:pic>
      <p:sp>
        <p:nvSpPr>
          <p:cNvPr id="6" name="Rectangle 5">
            <a:extLst>
              <a:ext uri="{FF2B5EF4-FFF2-40B4-BE49-F238E27FC236}">
                <a16:creationId xmlns:a16="http://schemas.microsoft.com/office/drawing/2014/main" id="{B8477B54-AC78-45F9-81EC-7A1EF9233534}"/>
              </a:ext>
            </a:extLst>
          </p:cNvPr>
          <p:cNvSpPr/>
          <p:nvPr userDrawn="1"/>
        </p:nvSpPr>
        <p:spPr>
          <a:xfrm>
            <a:off x="226245" y="1089572"/>
            <a:ext cx="5869755" cy="1433378"/>
          </a:xfrm>
          <a:prstGeom prst="rect">
            <a:avLst/>
          </a:prstGeom>
          <a:solidFill>
            <a:srgbClr val="222222">
              <a:alpha val="7411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D42596B9-1872-47C4-B9BB-32E75070CEAC}"/>
              </a:ext>
            </a:extLst>
          </p:cNvPr>
          <p:cNvSpPr>
            <a:spLocks noGrp="1"/>
          </p:cNvSpPr>
          <p:nvPr>
            <p:ph type="body" sz="quarter" idx="10"/>
          </p:nvPr>
        </p:nvSpPr>
        <p:spPr>
          <a:xfrm>
            <a:off x="1096963" y="1419225"/>
            <a:ext cx="4470400" cy="866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424417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A9B45AF-06D1-4470-B19B-629C38A7656F}"/>
              </a:ext>
            </a:extLst>
          </p:cNvPr>
          <p:cNvSpPr txBox="1">
            <a:spLocks/>
          </p:cNvSpPr>
          <p:nvPr userDrawn="1"/>
        </p:nvSpPr>
        <p:spPr>
          <a:xfrm>
            <a:off x="690183" y="1419340"/>
            <a:ext cx="5742701" cy="2009660"/>
          </a:xfrm>
          <a:prstGeom prst="rect">
            <a:avLst/>
          </a:prstGeom>
        </p:spPr>
        <p:txBody>
          <a:bodyPr vert="horz" wrap="square" lIns="91440" tIns="45720" rIns="91440" bIns="45720" rtlCol="0" anchor="t" anchorCtr="0">
            <a:normAutofit/>
          </a:bodyPr>
          <a:lstStyle>
            <a:lvl1pPr algn="ctr" defTabSz="914400" rtl="0" eaLnBrk="1" latinLnBrk="0" hangingPunct="1">
              <a:lnSpc>
                <a:spcPct val="90000"/>
              </a:lnSpc>
              <a:spcBef>
                <a:spcPct val="0"/>
              </a:spcBef>
              <a:buNone/>
              <a:defRPr sz="3200" b="1"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 lastClr="FFFFFF"/>
                </a:solidFill>
                <a:effectLst/>
                <a:uLnTx/>
                <a:uFillTx/>
                <a:latin typeface="+mj-lt"/>
                <a:ea typeface="+mj-ea"/>
                <a:cs typeface="+mj-cs"/>
              </a:rPr>
              <a:t>Title</a:t>
            </a:r>
            <a:endParaRPr kumimoji="0" lang="en-US" sz="2800" b="1" i="0" u="none" strike="noStrike" kern="1200" cap="none" spc="0" normalizeH="0" baseline="0" noProof="0" dirty="0">
              <a:ln>
                <a:noFill/>
              </a:ln>
              <a:solidFill>
                <a:sysClr val="window" lastClr="FFFFFF"/>
              </a:solidFill>
              <a:effectLst/>
              <a:uLnTx/>
              <a:uFillTx/>
              <a:latin typeface="+mj-lt"/>
              <a:ea typeface="+mj-ea"/>
              <a:cs typeface="+mj-cs"/>
            </a:endParaRPr>
          </a:p>
        </p:txBody>
      </p:sp>
      <p:pic>
        <p:nvPicPr>
          <p:cNvPr id="3" name="Picture 2">
            <a:extLst>
              <a:ext uri="{FF2B5EF4-FFF2-40B4-BE49-F238E27FC236}">
                <a16:creationId xmlns:a16="http://schemas.microsoft.com/office/drawing/2014/main" id="{9D4BBB6D-8B1D-4371-BCCA-3E54AB45B9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 y="-23893"/>
            <a:ext cx="11094720" cy="7405327"/>
          </a:xfrm>
          <a:prstGeom prst="rect">
            <a:avLst/>
          </a:prstGeom>
        </p:spPr>
      </p:pic>
      <p:pic>
        <p:nvPicPr>
          <p:cNvPr id="4" name="Picture 3">
            <a:extLst>
              <a:ext uri="{FF2B5EF4-FFF2-40B4-BE49-F238E27FC236}">
                <a16:creationId xmlns:a16="http://schemas.microsoft.com/office/drawing/2014/main" id="{2C7403D2-40DF-4273-967B-48B71F9BE8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964" y="-23893"/>
            <a:ext cx="11094720" cy="7426018"/>
          </a:xfrm>
          <a:prstGeom prst="rect">
            <a:avLst/>
          </a:prstGeom>
        </p:spPr>
      </p:pic>
      <p:sp>
        <p:nvSpPr>
          <p:cNvPr id="6" name="Rectangle 5">
            <a:extLst>
              <a:ext uri="{FF2B5EF4-FFF2-40B4-BE49-F238E27FC236}">
                <a16:creationId xmlns:a16="http://schemas.microsoft.com/office/drawing/2014/main" id="{B8477B54-AC78-45F9-81EC-7A1EF9233534}"/>
              </a:ext>
            </a:extLst>
          </p:cNvPr>
          <p:cNvSpPr/>
          <p:nvPr userDrawn="1"/>
        </p:nvSpPr>
        <p:spPr>
          <a:xfrm>
            <a:off x="226245" y="1089572"/>
            <a:ext cx="5869755" cy="1433378"/>
          </a:xfrm>
          <a:prstGeom prst="rect">
            <a:avLst/>
          </a:prstGeom>
          <a:solidFill>
            <a:srgbClr val="222222">
              <a:alpha val="7411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D42596B9-1872-47C4-B9BB-32E75070CEAC}"/>
              </a:ext>
            </a:extLst>
          </p:cNvPr>
          <p:cNvSpPr>
            <a:spLocks noGrp="1"/>
          </p:cNvSpPr>
          <p:nvPr>
            <p:ph type="body" sz="quarter" idx="10"/>
          </p:nvPr>
        </p:nvSpPr>
        <p:spPr>
          <a:xfrm>
            <a:off x="1096963" y="1419225"/>
            <a:ext cx="4470400" cy="866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37444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D6088-0612-4880-8EE4-3181D2DF08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467"/>
          <a:stretch/>
        </p:blipFill>
        <p:spPr>
          <a:xfrm>
            <a:off x="0" y="0"/>
            <a:ext cx="12192000" cy="6221691"/>
          </a:xfrm>
          <a:prstGeom prst="rect">
            <a:avLst/>
          </a:prstGeom>
        </p:spPr>
      </p:pic>
      <p:sp>
        <p:nvSpPr>
          <p:cNvPr id="8" name="Rectangle 7">
            <a:extLst>
              <a:ext uri="{FF2B5EF4-FFF2-40B4-BE49-F238E27FC236}">
                <a16:creationId xmlns:a16="http://schemas.microsoft.com/office/drawing/2014/main" id="{14224F4C-F4FF-41F3-8DCD-2B065E04E4A8}"/>
              </a:ext>
            </a:extLst>
          </p:cNvPr>
          <p:cNvSpPr/>
          <p:nvPr userDrawn="1"/>
        </p:nvSpPr>
        <p:spPr>
          <a:xfrm flipH="1" flipV="1">
            <a:off x="422790" y="2780907"/>
            <a:ext cx="6062849" cy="3853913"/>
          </a:xfrm>
          <a:prstGeom prst="rect">
            <a:avLst/>
          </a:prstGeom>
          <a:solidFill>
            <a:srgbClr val="2F2B20">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7A31417C-7CC5-4C3C-9D30-FF80886BBA77}"/>
              </a:ext>
            </a:extLst>
          </p:cNvPr>
          <p:cNvSpPr>
            <a:spLocks noGrp="1"/>
          </p:cNvSpPr>
          <p:nvPr>
            <p:ph type="body" sz="quarter" idx="10"/>
          </p:nvPr>
        </p:nvSpPr>
        <p:spPr>
          <a:xfrm>
            <a:off x="981075" y="3298825"/>
            <a:ext cx="4883150" cy="2998788"/>
          </a:xfrm>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944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a:prstGeom prst="rect">
            <a:avLst/>
          </a:prstGeom>
        </p:spPr>
        <p:txBody>
          <a:bodyPr anchor="b">
            <a:noAutofit/>
          </a:bodyPr>
          <a:lstStyle>
            <a:lvl1pPr algn="l">
              <a:lnSpc>
                <a:spcPct val="80000"/>
              </a:lnSpc>
              <a:defRPr sz="66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a:prstGeom prst="rect">
            <a:avLst/>
          </a:prstGeo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7" name="Date Placeholder 6"/>
          <p:cNvSpPr>
            <a:spLocks noGrp="1"/>
          </p:cNvSpPr>
          <p:nvPr>
            <p:ph type="dt" sz="half" idx="10"/>
          </p:nvPr>
        </p:nvSpPr>
        <p:spPr>
          <a:xfrm>
            <a:off x="685800" y="6412447"/>
            <a:ext cx="4114800" cy="228600"/>
          </a:xfrm>
          <a:prstGeom prst="rect">
            <a:avLst/>
          </a:prstGeom>
        </p:spPr>
        <p:txBody>
          <a:bodyPr/>
          <a:lstStyle>
            <a:lvl1pPr>
              <a:defRPr>
                <a:solidFill>
                  <a:srgbClr val="FFFFFF">
                    <a:alpha val="80000"/>
                  </a:srgbClr>
                </a:solidFill>
              </a:defRPr>
            </a:lvl1pPr>
          </a:lstStyle>
          <a:p>
            <a:fld id="{70BD1D65-EE78-45E7-91FF-0B4C0DD94ED7}" type="datetimeFigureOut">
              <a:rPr lang="en-US" smtClean="0"/>
              <a:t>2/17/22</a:t>
            </a:fld>
            <a:endParaRPr lang="en-US"/>
          </a:p>
        </p:txBody>
      </p:sp>
      <p:sp>
        <p:nvSpPr>
          <p:cNvPr id="8" name="Footer Placeholder 7"/>
          <p:cNvSpPr>
            <a:spLocks noGrp="1"/>
          </p:cNvSpPr>
          <p:nvPr>
            <p:ph type="ftr" sz="quarter" idx="11"/>
          </p:nvPr>
        </p:nvSpPr>
        <p:spPr>
          <a:xfrm>
            <a:off x="685800" y="6554697"/>
            <a:ext cx="5029200" cy="228600"/>
          </a:xfrm>
          <a:prstGeom prst="rect">
            <a:avLst/>
          </a:prstGeom>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a:xfrm>
            <a:off x="8763926" y="5876412"/>
            <a:ext cx="2926080" cy="1397039"/>
          </a:xfrm>
          <a:prstGeom prst="rect">
            <a:avLst/>
          </a:prstGeom>
        </p:spPr>
        <p:txBody>
          <a:bodyPr/>
          <a:lstStyle>
            <a:lvl1pPr>
              <a:defRPr>
                <a:solidFill>
                  <a:srgbClr val="FFFFFF">
                    <a:alpha val="25000"/>
                  </a:srgbClr>
                </a:solidFill>
              </a:defRPr>
            </a:lvl1pPr>
          </a:lstStyle>
          <a:p>
            <a:fld id="{088406DE-4BCE-44F5-A988-A3EA926A807E}" type="slidenum">
              <a:rPr lang="en-US" smtClean="0"/>
              <a:t>‹#›</a:t>
            </a:fld>
            <a:endParaRPr lang="en-US" dirty="0"/>
          </a:p>
        </p:txBody>
      </p:sp>
    </p:spTree>
    <p:extLst>
      <p:ext uri="{BB962C8B-B14F-4D97-AF65-F5344CB8AC3E}">
        <p14:creationId xmlns:p14="http://schemas.microsoft.com/office/powerpoint/2010/main" val="2573458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3269" y="5313050"/>
            <a:ext cx="4114800" cy="394324"/>
          </a:xfrm>
          <a:prstGeom prst="rect">
            <a:avLst/>
          </a:prstGeom>
        </p:spPr>
        <p:txBody>
          <a:bodyPr/>
          <a:lstStyle>
            <a:lvl1pPr>
              <a:defRPr sz="2000"/>
            </a:lvl1pPr>
          </a:lstStyle>
          <a:p>
            <a:r>
              <a:rPr lang="en-US" dirty="0"/>
              <a:t>Title</a:t>
            </a:r>
          </a:p>
        </p:txBody>
      </p:sp>
      <p:sp>
        <p:nvSpPr>
          <p:cNvPr id="3" name="Footer Placeholder 2"/>
          <p:cNvSpPr>
            <a:spLocks noGrp="1"/>
          </p:cNvSpPr>
          <p:nvPr>
            <p:ph type="ftr" sz="quarter" idx="11"/>
          </p:nvPr>
        </p:nvSpPr>
        <p:spPr>
          <a:xfrm>
            <a:off x="753269" y="5967414"/>
            <a:ext cx="4114800" cy="513598"/>
          </a:xfrm>
          <a:prstGeom prst="rect">
            <a:avLst/>
          </a:prstGeom>
        </p:spPr>
        <p:txBody>
          <a:bodyPr/>
          <a:lstStyle>
            <a:lvl1pPr>
              <a:defRPr sz="1800"/>
            </a:lvl1pPr>
          </a:lstStyle>
          <a:p>
            <a:r>
              <a:rPr lang="en-US" dirty="0"/>
              <a:t>subtitle</a:t>
            </a:r>
          </a:p>
        </p:txBody>
      </p:sp>
      <p:sp>
        <p:nvSpPr>
          <p:cNvPr id="6" name="Picture Placeholder 5">
            <a:extLst>
              <a:ext uri="{FF2B5EF4-FFF2-40B4-BE49-F238E27FC236}">
                <a16:creationId xmlns:a16="http://schemas.microsoft.com/office/drawing/2014/main" id="{7B88A89C-2030-4D2C-870F-6890DF853A31}"/>
              </a:ext>
            </a:extLst>
          </p:cNvPr>
          <p:cNvSpPr>
            <a:spLocks noGrp="1"/>
          </p:cNvSpPr>
          <p:nvPr>
            <p:ph type="pic" sz="quarter" idx="13"/>
          </p:nvPr>
        </p:nvSpPr>
        <p:spPr>
          <a:xfrm>
            <a:off x="820738" y="673099"/>
            <a:ext cx="3979862" cy="4379912"/>
          </a:xfrm>
          <a:solidFill>
            <a:schemeClr val="bg1"/>
          </a:solidFill>
        </p:spPr>
        <p:txBody>
          <a:bodyPr/>
          <a:lstStyle/>
          <a:p>
            <a:endParaRPr lang="en-US" dirty="0"/>
          </a:p>
        </p:txBody>
      </p:sp>
      <p:sp>
        <p:nvSpPr>
          <p:cNvPr id="8" name="Text Placeholder 7">
            <a:extLst>
              <a:ext uri="{FF2B5EF4-FFF2-40B4-BE49-F238E27FC236}">
                <a16:creationId xmlns:a16="http://schemas.microsoft.com/office/drawing/2014/main" id="{B6B913A4-7A15-495C-BDDF-7FA06C597978}"/>
              </a:ext>
            </a:extLst>
          </p:cNvPr>
          <p:cNvSpPr>
            <a:spLocks noGrp="1"/>
          </p:cNvSpPr>
          <p:nvPr>
            <p:ph type="body" sz="quarter" idx="14"/>
          </p:nvPr>
        </p:nvSpPr>
        <p:spPr>
          <a:xfrm>
            <a:off x="5646821" y="673099"/>
            <a:ext cx="6043186" cy="50342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1C508A9C-B538-4279-9CFD-E05EB534B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9029" y="5810798"/>
            <a:ext cx="950978" cy="914402"/>
          </a:xfrm>
          <a:prstGeom prst="rect">
            <a:avLst/>
          </a:prstGeom>
        </p:spPr>
      </p:pic>
    </p:spTree>
    <p:extLst>
      <p:ext uri="{BB962C8B-B14F-4D97-AF65-F5344CB8AC3E}">
        <p14:creationId xmlns:p14="http://schemas.microsoft.com/office/powerpoint/2010/main" val="2227373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4" y="767419"/>
            <a:ext cx="10780776" cy="3355848"/>
          </a:xfrm>
          <a:prstGeom prst="rect">
            <a:avLst/>
          </a:prstGeom>
        </p:spPr>
        <p:txBody>
          <a:bodyPr anchor="b">
            <a:normAutofit/>
          </a:bodyPr>
          <a:lstStyle>
            <a:lvl1pPr>
              <a:lnSpc>
                <a:spcPct val="80000"/>
              </a:lnSpc>
              <a:defRPr sz="8800" b="0" baseline="0">
                <a:solidFill>
                  <a:schemeClr val="accent1"/>
                </a:solidFill>
              </a:defRPr>
            </a:lvl1pPr>
          </a:lstStyle>
          <a:p>
            <a:r>
              <a:rPr lang="en-US" dirty="0"/>
              <a:t>Title </a:t>
            </a:r>
          </a:p>
        </p:txBody>
      </p:sp>
      <p:sp>
        <p:nvSpPr>
          <p:cNvPr id="3" name="Text Placeholder 2"/>
          <p:cNvSpPr>
            <a:spLocks noGrp="1"/>
          </p:cNvSpPr>
          <p:nvPr>
            <p:ph type="body" idx="1"/>
          </p:nvPr>
        </p:nvSpPr>
        <p:spPr>
          <a:xfrm>
            <a:off x="667512" y="4204209"/>
            <a:ext cx="9226296" cy="1645920"/>
          </a:xfrm>
          <a:prstGeom prst="rect">
            <a:avLst/>
          </a:prstGeo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6" y="5876412"/>
            <a:ext cx="2926080" cy="1397039"/>
          </a:xfrm>
          <a:prstGeom prst="rect">
            <a:avLst/>
          </a:prstGeom>
        </p:spPr>
        <p:txBody>
          <a:bodyPr/>
          <a:lstStyle/>
          <a:p>
            <a:fld id="{088406DE-4BCE-44F5-A988-A3EA926A807E}" type="slidenum">
              <a:rPr lang="en-US" smtClean="0"/>
              <a:t>‹#›</a:t>
            </a:fld>
            <a:endParaRPr lang="en-US"/>
          </a:p>
        </p:txBody>
      </p:sp>
    </p:spTree>
    <p:extLst>
      <p:ext uri="{BB962C8B-B14F-4D97-AF65-F5344CB8AC3E}">
        <p14:creationId xmlns:p14="http://schemas.microsoft.com/office/powerpoint/2010/main" val="2753897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65819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6" y="5876412"/>
            <a:ext cx="2926080" cy="1397039"/>
          </a:xfrm>
          <a:prstGeom prst="rect">
            <a:avLst/>
          </a:prstGeom>
        </p:spPr>
        <p:txBody>
          <a:bodyPr/>
          <a:lstStyle/>
          <a:p>
            <a:fld id="{088406DE-4BCE-44F5-A988-A3EA926A807E}" type="slidenum">
              <a:rPr lang="en-US" smtClean="0"/>
              <a:t>‹#›</a:t>
            </a:fld>
            <a:endParaRPr lang="en-US"/>
          </a:p>
        </p:txBody>
      </p:sp>
    </p:spTree>
    <p:extLst>
      <p:ext uri="{BB962C8B-B14F-4D97-AF65-F5344CB8AC3E}">
        <p14:creationId xmlns:p14="http://schemas.microsoft.com/office/powerpoint/2010/main" val="2581838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57224" y="499533"/>
            <a:ext cx="10772775" cy="1658198"/>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a:prstGeom prst="rect">
            <a:avLst/>
          </a:prstGeo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a:prstGeom prst="rect">
            <a:avLst/>
          </a:prstGeo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8" name="Footer Placeholder 7"/>
          <p:cNvSpPr>
            <a:spLocks noGrp="1"/>
          </p:cNvSpPr>
          <p:nvPr>
            <p:ph type="ftr" sz="quarter" idx="11"/>
          </p:nvPr>
        </p:nvSpPr>
        <p:spPr>
          <a:xfrm>
            <a:off x="685800" y="6554697"/>
            <a:ext cx="5029200" cy="228600"/>
          </a:xfrm>
          <a:prstGeom prst="rect">
            <a:avLst/>
          </a:prstGeom>
        </p:spPr>
        <p:txBody>
          <a:bodyPr/>
          <a:lstStyle/>
          <a:p>
            <a:endParaRPr lang="en-US"/>
          </a:p>
        </p:txBody>
      </p:sp>
      <p:sp>
        <p:nvSpPr>
          <p:cNvPr id="9" name="Slide Number Placeholder 8"/>
          <p:cNvSpPr>
            <a:spLocks noGrp="1"/>
          </p:cNvSpPr>
          <p:nvPr>
            <p:ph type="sldNum" sz="quarter" idx="12"/>
          </p:nvPr>
        </p:nvSpPr>
        <p:spPr>
          <a:xfrm>
            <a:off x="8763926" y="5876412"/>
            <a:ext cx="2926080" cy="1397039"/>
          </a:xfrm>
          <a:prstGeom prst="rect">
            <a:avLst/>
          </a:prstGeom>
        </p:spPr>
        <p:txBody>
          <a:bodyPr/>
          <a:lstStyle/>
          <a:p>
            <a:fld id="{088406DE-4BCE-44F5-A988-A3EA926A807E}" type="slidenum">
              <a:rPr lang="en-US" smtClean="0"/>
              <a:t>‹#›</a:t>
            </a:fld>
            <a:endParaRPr lang="en-US"/>
          </a:p>
        </p:txBody>
      </p:sp>
    </p:spTree>
    <p:extLst>
      <p:ext uri="{BB962C8B-B14F-4D97-AF65-F5344CB8AC3E}">
        <p14:creationId xmlns:p14="http://schemas.microsoft.com/office/powerpoint/2010/main" val="993363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657224" y="499533"/>
            <a:ext cx="10772775" cy="165819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4" name="Footer Placeholder 3"/>
          <p:cNvSpPr>
            <a:spLocks noGrp="1"/>
          </p:cNvSpPr>
          <p:nvPr>
            <p:ph type="ftr" sz="quarter" idx="11"/>
          </p:nvPr>
        </p:nvSpPr>
        <p:spPr>
          <a:xfrm>
            <a:off x="685800" y="6554697"/>
            <a:ext cx="5029200" cy="228600"/>
          </a:xfrm>
          <a:prstGeom prst="rect">
            <a:avLst/>
          </a:prstGeom>
        </p:spPr>
        <p:txBody>
          <a:bodyPr/>
          <a:lstStyle/>
          <a:p>
            <a:endParaRPr lang="en-US"/>
          </a:p>
        </p:txBody>
      </p:sp>
      <p:sp>
        <p:nvSpPr>
          <p:cNvPr id="5" name="Slide Number Placeholder 4"/>
          <p:cNvSpPr>
            <a:spLocks noGrp="1"/>
          </p:cNvSpPr>
          <p:nvPr>
            <p:ph type="sldNum" sz="quarter" idx="12"/>
          </p:nvPr>
        </p:nvSpPr>
        <p:spPr>
          <a:xfrm>
            <a:off x="8763926" y="5876412"/>
            <a:ext cx="2926080" cy="1397039"/>
          </a:xfrm>
          <a:prstGeom prst="rect">
            <a:avLst/>
          </a:prstGeom>
        </p:spPr>
        <p:txBody>
          <a:bodyPr/>
          <a:lstStyle/>
          <a:p>
            <a:fld id="{088406DE-4BCE-44F5-A988-A3EA926A807E}" type="slidenum">
              <a:rPr lang="en-US" smtClean="0"/>
              <a:t>‹#›</a:t>
            </a:fld>
            <a:endParaRPr lang="en-US"/>
          </a:p>
        </p:txBody>
      </p:sp>
    </p:spTree>
    <p:extLst>
      <p:ext uri="{BB962C8B-B14F-4D97-AF65-F5344CB8AC3E}">
        <p14:creationId xmlns:p14="http://schemas.microsoft.com/office/powerpoint/2010/main" val="162779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242711" y="402168"/>
            <a:ext cx="1845733" cy="1267968"/>
          </a:xfrm>
          <a:prstGeom prst="rect">
            <a:avLst/>
          </a:prstGeom>
        </p:spPr>
      </p:pic>
      <p:sp>
        <p:nvSpPr>
          <p:cNvPr id="14" name="Text Placeholder 13"/>
          <p:cNvSpPr>
            <a:spLocks noGrp="1"/>
          </p:cNvSpPr>
          <p:nvPr>
            <p:ph type="body" sz="quarter" idx="13"/>
          </p:nvPr>
        </p:nvSpPr>
        <p:spPr>
          <a:xfrm>
            <a:off x="0" y="2438400"/>
            <a:ext cx="12192000" cy="2406650"/>
          </a:xfrm>
        </p:spPr>
        <p:txBody>
          <a:bodyPr/>
          <a:lstStyle>
            <a:lvl1pPr marL="0" indent="0" algn="ctr">
              <a:buNone/>
              <a:defRPr sz="3200">
                <a:solidFill>
                  <a:schemeClr val="accent2"/>
                </a:solidFill>
              </a:defRPr>
            </a:lvl1pPr>
          </a:lstStyle>
          <a:p>
            <a:pPr lvl="0"/>
            <a:endParaRPr lang="en-US" dirty="0"/>
          </a:p>
        </p:txBody>
      </p:sp>
      <p:sp>
        <p:nvSpPr>
          <p:cNvPr id="16" name="Title 15"/>
          <p:cNvSpPr>
            <a:spLocks noGrp="1"/>
          </p:cNvSpPr>
          <p:nvPr>
            <p:ph type="title"/>
          </p:nvPr>
        </p:nvSpPr>
        <p:spPr>
          <a:xfrm>
            <a:off x="0" y="1828800"/>
            <a:ext cx="12192000" cy="609600"/>
          </a:xfrm>
        </p:spPr>
        <p:txBody>
          <a:bodyPr>
            <a:normAutofit/>
          </a:bodyPr>
          <a:lstStyle>
            <a:lvl1pPr>
              <a:defRPr sz="2800" b="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384272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3" name="Footer Placeholder 2"/>
          <p:cNvSpPr>
            <a:spLocks noGrp="1"/>
          </p:cNvSpPr>
          <p:nvPr>
            <p:ph type="ftr" sz="quarter" idx="11"/>
          </p:nvPr>
        </p:nvSpPr>
        <p:spPr>
          <a:xfrm>
            <a:off x="685800" y="6554697"/>
            <a:ext cx="5029200" cy="228600"/>
          </a:xfrm>
          <a:prstGeom prst="rect">
            <a:avLst/>
          </a:prstGeom>
        </p:spPr>
        <p:txBody>
          <a:bodyPr/>
          <a:lstStyle/>
          <a:p>
            <a:endParaRPr lang="en-US"/>
          </a:p>
        </p:txBody>
      </p:sp>
      <p:sp>
        <p:nvSpPr>
          <p:cNvPr id="4" name="Slide Number Placeholder 3"/>
          <p:cNvSpPr>
            <a:spLocks noGrp="1"/>
          </p:cNvSpPr>
          <p:nvPr>
            <p:ph type="sldNum" sz="quarter" idx="12"/>
          </p:nvPr>
        </p:nvSpPr>
        <p:spPr>
          <a:xfrm>
            <a:off x="8763926" y="5876412"/>
            <a:ext cx="2926080" cy="1397039"/>
          </a:xfrm>
          <a:prstGeom prst="rect">
            <a:avLst/>
          </a:prstGeom>
        </p:spPr>
        <p:txBody>
          <a:bodyPr/>
          <a:lstStyle/>
          <a:p>
            <a:fld id="{088406DE-4BCE-44F5-A988-A3EA926A807E}" type="slidenum">
              <a:rPr lang="en-US" smtClean="0"/>
              <a:t>‹#›</a:t>
            </a:fld>
            <a:endParaRPr lang="en-US"/>
          </a:p>
        </p:txBody>
      </p:sp>
      <p:sp>
        <p:nvSpPr>
          <p:cNvPr id="6" name="Picture Placeholder 5">
            <a:extLst>
              <a:ext uri="{FF2B5EF4-FFF2-40B4-BE49-F238E27FC236}">
                <a16:creationId xmlns:a16="http://schemas.microsoft.com/office/drawing/2014/main" id="{7B88A89C-2030-4D2C-870F-6890DF853A31}"/>
              </a:ext>
            </a:extLst>
          </p:cNvPr>
          <p:cNvSpPr>
            <a:spLocks noGrp="1"/>
          </p:cNvSpPr>
          <p:nvPr>
            <p:ph type="pic" sz="quarter" idx="13"/>
          </p:nvPr>
        </p:nvSpPr>
        <p:spPr>
          <a:xfrm>
            <a:off x="820738" y="1130300"/>
            <a:ext cx="3979862" cy="4379912"/>
          </a:xfrm>
          <a:solidFill>
            <a:schemeClr val="bg1"/>
          </a:solidFill>
        </p:spPr>
        <p:txBody>
          <a:bodyPr/>
          <a:lstStyle/>
          <a:p>
            <a:endParaRPr lang="en-US" dirty="0"/>
          </a:p>
        </p:txBody>
      </p:sp>
      <p:sp>
        <p:nvSpPr>
          <p:cNvPr id="8" name="Text Placeholder 7">
            <a:extLst>
              <a:ext uri="{FF2B5EF4-FFF2-40B4-BE49-F238E27FC236}">
                <a16:creationId xmlns:a16="http://schemas.microsoft.com/office/drawing/2014/main" id="{B6B913A4-7A15-495C-BDDF-7FA06C597978}"/>
              </a:ext>
            </a:extLst>
          </p:cNvPr>
          <p:cNvSpPr>
            <a:spLocks noGrp="1"/>
          </p:cNvSpPr>
          <p:nvPr>
            <p:ph type="body" sz="quarter" idx="14"/>
          </p:nvPr>
        </p:nvSpPr>
        <p:spPr>
          <a:xfrm>
            <a:off x="6096001" y="1130299"/>
            <a:ext cx="5594006" cy="43799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665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a:prstGeom prst="rect">
            <a:avLst/>
          </a:prstGeom>
        </p:spPr>
        <p:txBody>
          <a:bodyPr anchor="b">
            <a:noAutofit/>
          </a:bodyPr>
          <a:lstStyle>
            <a:lvl1pPr>
              <a:lnSpc>
                <a:spcPct val="85000"/>
              </a:lnSpc>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762000" y="762000"/>
            <a:ext cx="6096000" cy="4572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a:prstGeom prst="rect">
            <a:avLst/>
          </a:prstGeo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p>
            <a:endParaRPr lang="en-US"/>
          </a:p>
        </p:txBody>
      </p:sp>
      <p:sp>
        <p:nvSpPr>
          <p:cNvPr id="7" name="Slide Number Placeholder 6"/>
          <p:cNvSpPr>
            <a:spLocks noGrp="1"/>
          </p:cNvSpPr>
          <p:nvPr>
            <p:ph type="sldNum" sz="quarter" idx="12"/>
          </p:nvPr>
        </p:nvSpPr>
        <p:spPr>
          <a:xfrm>
            <a:off x="8763926" y="5876412"/>
            <a:ext cx="2926080" cy="1397039"/>
          </a:xfrm>
          <a:prstGeom prst="rect">
            <a:avLst/>
          </a:prstGeom>
        </p:spPr>
        <p:txBody>
          <a:bodyPr/>
          <a:lstStyle>
            <a:lvl1pPr>
              <a:defRPr>
                <a:solidFill>
                  <a:srgbClr val="FFFFFF">
                    <a:alpha val="20000"/>
                  </a:srgbClr>
                </a:solidFill>
              </a:defRPr>
            </a:lvl1pPr>
          </a:lstStyle>
          <a:p>
            <a:fld id="{088406DE-4BCE-44F5-A988-A3EA926A807E}" type="slidenum">
              <a:rPr lang="en-US" smtClean="0"/>
              <a:t>‹#›</a:t>
            </a:fld>
            <a:endParaRPr lang="en-US"/>
          </a:p>
        </p:txBody>
      </p:sp>
    </p:spTree>
    <p:extLst>
      <p:ext uri="{BB962C8B-B14F-4D97-AF65-F5344CB8AC3E}">
        <p14:creationId xmlns:p14="http://schemas.microsoft.com/office/powerpoint/2010/main" val="506137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a:prstGeom prst="rect">
            <a:avLst/>
          </a:prstGeo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prstGeom prst="rect">
            <a:avLst/>
          </a:prstGeo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a:prstGeom prst="rect">
            <a:avLst/>
          </a:prstGeo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a:xfrm>
            <a:off x="685800" y="6412447"/>
            <a:ext cx="4114800" cy="228600"/>
          </a:xfrm>
          <a:prstGeom prst="rect">
            <a:avLst/>
          </a:prstGeom>
        </p:spPr>
        <p:txBody>
          <a:bodyPr/>
          <a:lstStyle>
            <a:lvl1pPr>
              <a:defRPr>
                <a:solidFill>
                  <a:srgbClr val="FFFFFF">
                    <a:alpha val="80000"/>
                  </a:srgbClr>
                </a:solidFill>
              </a:defRPr>
            </a:lvl1pPr>
          </a:lstStyle>
          <a:p>
            <a:fld id="{70BD1D65-EE78-45E7-91FF-0B4C0DD94ED7}" type="datetimeFigureOut">
              <a:rPr lang="en-US" smtClean="0"/>
              <a:t>2/17/22</a:t>
            </a:fld>
            <a:endParaRPr lang="en-US"/>
          </a:p>
        </p:txBody>
      </p:sp>
      <p:sp>
        <p:nvSpPr>
          <p:cNvPr id="13" name="Footer Placeholder 12"/>
          <p:cNvSpPr>
            <a:spLocks noGrp="1"/>
          </p:cNvSpPr>
          <p:nvPr>
            <p:ph type="ftr" sz="quarter" idx="11"/>
          </p:nvPr>
        </p:nvSpPr>
        <p:spPr>
          <a:xfrm>
            <a:off x="685800" y="6554697"/>
            <a:ext cx="5029200" cy="228600"/>
          </a:xfrm>
          <a:prstGeom prst="rect">
            <a:avLst/>
          </a:prstGeom>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a:xfrm>
            <a:off x="8763926" y="5876412"/>
            <a:ext cx="2926080" cy="1397039"/>
          </a:xfrm>
          <a:prstGeom prst="rect">
            <a:avLst/>
          </a:prstGeom>
        </p:spPr>
        <p:txBody>
          <a:bodyPr/>
          <a:lstStyle>
            <a:lvl1pPr>
              <a:defRPr>
                <a:solidFill>
                  <a:srgbClr val="FFFFFF">
                    <a:alpha val="25000"/>
                  </a:srgbClr>
                </a:solidFill>
              </a:defRPr>
            </a:lvl1pPr>
          </a:lstStyle>
          <a:p>
            <a:fld id="{088406DE-4BCE-44F5-A988-A3EA926A807E}" type="slidenum">
              <a:rPr lang="en-US" smtClean="0"/>
              <a:t>‹#›</a:t>
            </a:fld>
            <a:endParaRPr lang="en-US"/>
          </a:p>
        </p:txBody>
      </p:sp>
    </p:spTree>
    <p:extLst>
      <p:ext uri="{BB962C8B-B14F-4D97-AF65-F5344CB8AC3E}">
        <p14:creationId xmlns:p14="http://schemas.microsoft.com/office/powerpoint/2010/main" val="302157958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65819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76656" y="2011680"/>
            <a:ext cx="10753725" cy="376618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6" y="5876412"/>
            <a:ext cx="2926080" cy="1397039"/>
          </a:xfrm>
          <a:prstGeom prst="rect">
            <a:avLst/>
          </a:prstGeom>
        </p:spPr>
        <p:txBody>
          <a:bodyPr/>
          <a:lstStyle/>
          <a:p>
            <a:fld id="{088406DE-4BCE-44F5-A988-A3EA926A807E}" type="slidenum">
              <a:rPr lang="en-US" smtClean="0"/>
              <a:t>‹#›</a:t>
            </a:fld>
            <a:endParaRPr lang="en-US"/>
          </a:p>
        </p:txBody>
      </p:sp>
    </p:spTree>
    <p:extLst>
      <p:ext uri="{BB962C8B-B14F-4D97-AF65-F5344CB8AC3E}">
        <p14:creationId xmlns:p14="http://schemas.microsoft.com/office/powerpoint/2010/main" val="3421549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5800" y="6412447"/>
            <a:ext cx="4114800" cy="228600"/>
          </a:xfrm>
          <a:prstGeom prst="rect">
            <a:avLst/>
          </a:prstGeom>
        </p:spPr>
        <p:txBody>
          <a:bodyPr/>
          <a:lstStyle/>
          <a:p>
            <a:fld id="{70BD1D65-EE78-45E7-91FF-0B4C0DD94ED7}" type="datetimeFigureOut">
              <a:rPr lang="en-US" smtClean="0"/>
              <a:t>2/17/22</a:t>
            </a:fld>
            <a:endParaRPr lang="en-US"/>
          </a:p>
        </p:txBody>
      </p:sp>
      <p:sp>
        <p:nvSpPr>
          <p:cNvPr id="5" name="Footer Placeholder 4"/>
          <p:cNvSpPr>
            <a:spLocks noGrp="1"/>
          </p:cNvSpPr>
          <p:nvPr>
            <p:ph type="ftr" sz="quarter" idx="11"/>
          </p:nvPr>
        </p:nvSpPr>
        <p:spPr>
          <a:xfrm>
            <a:off x="685800" y="6554697"/>
            <a:ext cx="5029200" cy="228600"/>
          </a:xfrm>
          <a:prstGeom prst="rect">
            <a:avLst/>
          </a:prstGeom>
        </p:spPr>
        <p:txBody>
          <a:bodyPr/>
          <a:lstStyle/>
          <a:p>
            <a:endParaRPr lang="en-US"/>
          </a:p>
        </p:txBody>
      </p:sp>
      <p:sp>
        <p:nvSpPr>
          <p:cNvPr id="6" name="Slide Number Placeholder 5"/>
          <p:cNvSpPr>
            <a:spLocks noGrp="1"/>
          </p:cNvSpPr>
          <p:nvPr>
            <p:ph type="sldNum" sz="quarter" idx="12"/>
          </p:nvPr>
        </p:nvSpPr>
        <p:spPr>
          <a:xfrm>
            <a:off x="8763926" y="5876412"/>
            <a:ext cx="2926080" cy="1397039"/>
          </a:xfrm>
          <a:prstGeom prst="rect">
            <a:avLst/>
          </a:prstGeom>
        </p:spPr>
        <p:txBody>
          <a:bodyPr/>
          <a:lstStyle/>
          <a:p>
            <a:fld id="{088406DE-4BCE-44F5-A988-A3EA926A807E}" type="slidenum">
              <a:rPr lang="en-US" smtClean="0"/>
              <a:t>‹#›</a:t>
            </a:fld>
            <a:endParaRPr lang="en-US"/>
          </a:p>
        </p:txBody>
      </p:sp>
    </p:spTree>
    <p:extLst>
      <p:ext uri="{BB962C8B-B14F-4D97-AF65-F5344CB8AC3E}">
        <p14:creationId xmlns:p14="http://schemas.microsoft.com/office/powerpoint/2010/main" val="2708117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0F3D56-6B88-7F48-8168-34B4547860F1}"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785324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0F3D56-6B88-7F48-8168-34B4547860F1}"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2861022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0F3D56-6B88-7F48-8168-34B4547860F1}"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3409399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0F3D56-6B88-7F48-8168-34B4547860F1}"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3427366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0F3D56-6B88-7F48-8168-34B4547860F1}" type="datetimeFigureOut">
              <a:rPr lang="en-US" smtClean="0"/>
              <a:t>2/17/22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142857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242711" y="402168"/>
            <a:ext cx="1845733"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3844"/>
            <a:ext cx="12192000" cy="3044156"/>
          </a:xfrm>
          <a:prstGeom prst="rect">
            <a:avLst/>
          </a:prstGeom>
        </p:spPr>
      </p:pic>
      <p:sp>
        <p:nvSpPr>
          <p:cNvPr id="10" name="Text Placeholder 13"/>
          <p:cNvSpPr>
            <a:spLocks noGrp="1"/>
          </p:cNvSpPr>
          <p:nvPr>
            <p:ph type="body" sz="quarter" idx="13"/>
          </p:nvPr>
        </p:nvSpPr>
        <p:spPr>
          <a:xfrm>
            <a:off x="0" y="1219201"/>
            <a:ext cx="12192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12192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421342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0F3D56-6B88-7F48-8168-34B4547860F1}"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1546440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0F3D56-6B88-7F48-8168-34B4547860F1}" type="datetimeFigureOut">
              <a:rPr lang="en-US" smtClean="0"/>
              <a:t>2/17/22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312921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0F3D56-6B88-7F48-8168-34B4547860F1}"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4169473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0F3D56-6B88-7F48-8168-34B4547860F1}"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3344637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0F3D56-6B88-7F48-8168-34B4547860F1}"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328118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0F3D56-6B88-7F48-8168-34B4547860F1}"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DFB98-A5DC-B94B-8731-F36058D91574}" type="slidenum">
              <a:rPr lang="en-US" smtClean="0"/>
              <a:t>‹#›</a:t>
            </a:fld>
            <a:endParaRPr lang="en-US"/>
          </a:p>
        </p:txBody>
      </p:sp>
    </p:spTree>
    <p:extLst>
      <p:ext uri="{BB962C8B-B14F-4D97-AF65-F5344CB8AC3E}">
        <p14:creationId xmlns:p14="http://schemas.microsoft.com/office/powerpoint/2010/main" val="592504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318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9695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646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191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242711" y="402168"/>
            <a:ext cx="1845733" cy="1267968"/>
          </a:xfrm>
          <a:prstGeom prst="rect">
            <a:avLst/>
          </a:prstGeom>
        </p:spPr>
      </p:pic>
      <p:sp>
        <p:nvSpPr>
          <p:cNvPr id="10" name="Text Placeholder 13"/>
          <p:cNvSpPr>
            <a:spLocks noGrp="1"/>
          </p:cNvSpPr>
          <p:nvPr>
            <p:ph type="body" sz="quarter" idx="13"/>
          </p:nvPr>
        </p:nvSpPr>
        <p:spPr>
          <a:xfrm>
            <a:off x="0" y="1219201"/>
            <a:ext cx="12192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12192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50"/>
            <a:ext cx="12192000" cy="3044825"/>
          </a:xfrm>
          <a:solidFill>
            <a:schemeClr val="bg2">
              <a:lumMod val="90000"/>
            </a:schemeClr>
          </a:solidFill>
        </p:spPr>
        <p:txBody>
          <a:bodyPr/>
          <a:lstStyle/>
          <a:p>
            <a:endParaRPr lang="en-US"/>
          </a:p>
        </p:txBody>
      </p:sp>
    </p:spTree>
    <p:extLst>
      <p:ext uri="{BB962C8B-B14F-4D97-AF65-F5344CB8AC3E}">
        <p14:creationId xmlns:p14="http://schemas.microsoft.com/office/powerpoint/2010/main" val="319038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782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7115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653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226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406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818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8821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0" y="228601"/>
            <a:ext cx="12192000" cy="365125"/>
          </a:xfrm>
          <a:prstGeom prst="rect">
            <a:avLst/>
          </a:prstGeom>
        </p:spPr>
        <p:txBody>
          <a:bodyPr/>
          <a:lstStyle/>
          <a:p>
            <a:fld id="{01467034-5540-4036-832B-3F48A8062969}" type="datetimeFigureOut">
              <a:rPr lang="en-US" smtClean="0"/>
              <a:t>2/17/22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55549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228601"/>
            <a:ext cx="12192000" cy="365125"/>
          </a:xfrm>
          <a:prstGeom prst="rect">
            <a:avLst/>
          </a:prstGeom>
        </p:spPr>
        <p:txBody>
          <a:bodyPr/>
          <a:lstStyle/>
          <a:p>
            <a:fld id="{01467034-5540-4036-832B-3F48A8062969}" type="datetimeFigureOut">
              <a:rPr lang="en-US" smtClean="0"/>
              <a:t>2/17/22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41275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228601"/>
            <a:ext cx="12192000" cy="365125"/>
          </a:xfrm>
          <a:prstGeom prst="rect">
            <a:avLst/>
          </a:prstGeom>
        </p:spPr>
        <p:txBody>
          <a:bodyPr/>
          <a:lstStyle/>
          <a:p>
            <a:fld id="{01467034-5540-4036-832B-3F48A8062969}" type="datetimeFigureOut">
              <a:rPr lang="en-US" smtClean="0"/>
              <a:t>2/17/22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2587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2/17/22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5162102" y="-157024"/>
            <a:ext cx="1826745" cy="522449"/>
          </a:xfrm>
          <a:prstGeom prst="rect">
            <a:avLst/>
          </a:prstGeom>
        </p:spPr>
      </p:pic>
      <p:sp>
        <p:nvSpPr>
          <p:cNvPr id="3" name="Text Placeholder 2"/>
          <p:cNvSpPr>
            <a:spLocks noGrp="1"/>
          </p:cNvSpPr>
          <p:nvPr>
            <p:ph type="body" sz="quarter" idx="13"/>
          </p:nvPr>
        </p:nvSpPr>
        <p:spPr>
          <a:xfrm>
            <a:off x="381001" y="1752601"/>
            <a:ext cx="11571817"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81000" y="1066800"/>
            <a:ext cx="11570208"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0309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1143000"/>
          </a:xfrm>
        </p:spPr>
        <p:txBody>
          <a:bodyPr/>
          <a:lstStyle/>
          <a:p>
            <a:r>
              <a:rPr lang="en-US" dirty="0"/>
              <a:t>Click to edit Master title style</a:t>
            </a:r>
          </a:p>
        </p:txBody>
      </p:sp>
      <p:sp>
        <p:nvSpPr>
          <p:cNvPr id="3" name="Content Placeholder 2"/>
          <p:cNvSpPr>
            <a:spLocks noGrp="1"/>
          </p:cNvSpPr>
          <p:nvPr>
            <p:ph sz="half" idx="1"/>
          </p:nvPr>
        </p:nvSpPr>
        <p:spPr>
          <a:xfrm>
            <a:off x="609600" y="2971801"/>
            <a:ext cx="5384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971801"/>
            <a:ext cx="5384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0" y="228601"/>
            <a:ext cx="121920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201" y="6000751"/>
            <a:ext cx="3086100" cy="714375"/>
          </a:xfrm>
          <a:prstGeom prst="rect">
            <a:avLst/>
          </a:prstGeom>
        </p:spPr>
      </p:pic>
    </p:spTree>
    <p:extLst>
      <p:ext uri="{BB962C8B-B14F-4D97-AF65-F5344CB8AC3E}">
        <p14:creationId xmlns:p14="http://schemas.microsoft.com/office/powerpoint/2010/main" val="3636429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0"/>
            <a:ext cx="10972800" cy="1143000"/>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609600" y="3048000"/>
            <a:ext cx="5386917" cy="307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193368" y="3048000"/>
            <a:ext cx="5389033" cy="307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0" y="228601"/>
            <a:ext cx="12192000" cy="365125"/>
          </a:xfrm>
          <a:prstGeom prst="rect">
            <a:avLst/>
          </a:prstGeom>
        </p:spPr>
        <p:txBody>
          <a:bodyPr/>
          <a:lstStyle/>
          <a:p>
            <a:fld id="{01467034-5540-4036-832B-3F48A8062969}" type="datetimeFigureOut">
              <a:rPr lang="en-US" smtClean="0"/>
              <a:t>2/17/22</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31030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7629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19200"/>
            <a:ext cx="4011084" cy="114300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0" y="228601"/>
            <a:ext cx="12192000" cy="365125"/>
          </a:xfrm>
          <a:prstGeom prst="rect">
            <a:avLst/>
          </a:prstGeom>
        </p:spPr>
        <p:txBody>
          <a:bodyPr/>
          <a:lstStyle/>
          <a:p>
            <a:fld id="{01467034-5540-4036-832B-3F48A8062969}" type="datetimeFigureOut">
              <a:rPr lang="en-US" smtClean="0"/>
              <a:t>2/17/22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56732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E4DA-9E51-4B44-92F1-C484971CD1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50BA20-78D4-4457-8322-E0F6BF259B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90CFE-5B04-4499-867B-0DD267AB2FDA}"/>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5" name="Footer Placeholder 4">
            <a:extLst>
              <a:ext uri="{FF2B5EF4-FFF2-40B4-BE49-F238E27FC236}">
                <a16:creationId xmlns:a16="http://schemas.microsoft.com/office/drawing/2014/main" id="{79F58BEC-AEF2-462E-9D68-558C342744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D2DAAB-DEB9-4CAB-BF1C-99224519737E}"/>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30333266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5A12-8F75-48FA-B4FE-234F01D7F3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3B3600-38BE-40EC-9B78-F170D16926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20B1A-F5BF-4693-A406-BA42B3DF48C9}"/>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5" name="Footer Placeholder 4">
            <a:extLst>
              <a:ext uri="{FF2B5EF4-FFF2-40B4-BE49-F238E27FC236}">
                <a16:creationId xmlns:a16="http://schemas.microsoft.com/office/drawing/2014/main" id="{56C69C28-2B57-45FF-9485-E0BE46027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1576EE-2495-4B37-A592-C272AC533A97}"/>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3365269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5FA4-6EC9-48EB-B4DD-1CDABE9DB3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99566-A25C-4A8F-BCC1-F9FFAFEA4F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00516-AB7B-46CB-A3ED-4F1089C8D417}"/>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5" name="Footer Placeholder 4">
            <a:extLst>
              <a:ext uri="{FF2B5EF4-FFF2-40B4-BE49-F238E27FC236}">
                <a16:creationId xmlns:a16="http://schemas.microsoft.com/office/drawing/2014/main" id="{A8FBEBBD-1509-44E9-81E7-97CFB963BF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91B99E-DE79-47D4-B626-179BC5428A94}"/>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50757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1A8E-C558-4396-85F9-73870B01E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4DE69D-16C2-4B0F-AA62-353753D06B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5F753F-BB8F-4757-99AA-5B6496D0C0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AABB18-34A6-4007-8A1C-4051405E8A92}"/>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6" name="Footer Placeholder 5">
            <a:extLst>
              <a:ext uri="{FF2B5EF4-FFF2-40B4-BE49-F238E27FC236}">
                <a16:creationId xmlns:a16="http://schemas.microsoft.com/office/drawing/2014/main" id="{343BAADD-0EA3-4BD0-830B-DA8A2BCB23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3D26B8-782D-4C57-BD48-60E602C7D06D}"/>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3320710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0753-14A2-4623-8432-88B9EE00A1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3F6F0-DA71-4E9F-B830-1CFBB1C9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DF784-8CED-4F5D-A616-9CF3C0557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48DAFE-CBA2-485E-B791-BF8B58D0C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1ECC38-0A18-4469-94F6-F01E29ADA9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6B6A33-2DD8-46D4-ACF2-B971C33A97F9}"/>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8" name="Footer Placeholder 7">
            <a:extLst>
              <a:ext uri="{FF2B5EF4-FFF2-40B4-BE49-F238E27FC236}">
                <a16:creationId xmlns:a16="http://schemas.microsoft.com/office/drawing/2014/main" id="{DCDBCB29-271B-461F-B7F9-1707BE2A6DA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E50D8F1-CEE3-4FD2-88DD-907AF110B41D}"/>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687607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E698-9E36-47EE-A2AA-1D833762B3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EEBD3-8D2E-486A-9371-D84072E08C3F}"/>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4" name="Footer Placeholder 3">
            <a:extLst>
              <a:ext uri="{FF2B5EF4-FFF2-40B4-BE49-F238E27FC236}">
                <a16:creationId xmlns:a16="http://schemas.microsoft.com/office/drawing/2014/main" id="{445F01F5-A9F7-4C3E-9173-713BE716D8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0D9E01-4859-4CB7-9E6E-B953153DB0E4}"/>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153164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5162102" y="-157024"/>
            <a:ext cx="1826745" cy="522449"/>
          </a:xfrm>
          <a:prstGeom prst="rect">
            <a:avLst/>
          </a:prstGeom>
        </p:spPr>
      </p:pic>
      <p:sp>
        <p:nvSpPr>
          <p:cNvPr id="12" name="TextBox 11"/>
          <p:cNvSpPr txBox="1"/>
          <p:nvPr userDrawn="1"/>
        </p:nvSpPr>
        <p:spPr>
          <a:xfrm>
            <a:off x="584968" y="4756727"/>
            <a:ext cx="1101180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390526" y="3877558"/>
            <a:ext cx="11410951"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383866" y="615758"/>
            <a:ext cx="8739609" cy="861774"/>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385873" y="1524000"/>
            <a:ext cx="113792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3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B8B88-8C4D-4F3A-91E2-6135D9383299}"/>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3" name="Footer Placeholder 2">
            <a:extLst>
              <a:ext uri="{FF2B5EF4-FFF2-40B4-BE49-F238E27FC236}">
                <a16:creationId xmlns:a16="http://schemas.microsoft.com/office/drawing/2014/main" id="{89315EFF-CC64-451F-A3CB-BE964E5D97D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B97A72-9EFF-40F8-A194-F692BF5DEF34}"/>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2789773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51D3B-F4C9-4C44-9693-D2220E6B6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515E01-8C15-420C-B710-37E5918091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27C77-EDE9-46FF-A7D0-F94F73163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8149F-3E47-4750-90FF-9EADBDD918C8}"/>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6" name="Footer Placeholder 5">
            <a:extLst>
              <a:ext uri="{FF2B5EF4-FFF2-40B4-BE49-F238E27FC236}">
                <a16:creationId xmlns:a16="http://schemas.microsoft.com/office/drawing/2014/main" id="{37211E72-02F2-417F-943F-6317C61A5F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A0CB6D-8223-44BD-A29F-B39C06272DFB}"/>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2917538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0D2E-8F53-425C-A3AE-2F9EC1739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F0A17-8F5F-4CB2-9355-16B15F22A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BD8CC5-E728-4663-A94D-055F552B5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305D4-FAF7-4E04-9B7A-1CEE2F8CC39D}"/>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6" name="Footer Placeholder 5">
            <a:extLst>
              <a:ext uri="{FF2B5EF4-FFF2-40B4-BE49-F238E27FC236}">
                <a16:creationId xmlns:a16="http://schemas.microsoft.com/office/drawing/2014/main" id="{D4966959-1601-47DD-8C3F-F614F289DF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B6C95E-31DB-454C-8AD2-80F3E83623B4}"/>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137065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76C9-1682-4092-AB91-9382EF4DC1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743EA-43E5-4B37-AAE8-E5B80A173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38323-DC6F-4669-8E11-F2CFB84CBCA8}"/>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5" name="Footer Placeholder 4">
            <a:extLst>
              <a:ext uri="{FF2B5EF4-FFF2-40B4-BE49-F238E27FC236}">
                <a16:creationId xmlns:a16="http://schemas.microsoft.com/office/drawing/2014/main" id="{15EFC441-AC5A-4DC6-88BE-8114AB46F2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A64EF-4811-42AB-9B05-85C2AD6553E2}"/>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3142077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02872-E5FD-47D9-A8F0-0B58CCF54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8F19EE-5AB8-46D4-A9B2-CAD1B988D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864C7-46BD-4800-95AF-EB3D26CB0FBF}"/>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5" name="Footer Placeholder 4">
            <a:extLst>
              <a:ext uri="{FF2B5EF4-FFF2-40B4-BE49-F238E27FC236}">
                <a16:creationId xmlns:a16="http://schemas.microsoft.com/office/drawing/2014/main" id="{76FB24C3-1459-474F-B89A-B53F1C664C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FC2A20-D267-4618-B432-8D7B77A47AE0}"/>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3894916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CE56-96FC-468B-A7AD-00844FC44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7FA671-E41B-4108-9914-101D417B451B}"/>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4" name="Footer Placeholder 3">
            <a:extLst>
              <a:ext uri="{FF2B5EF4-FFF2-40B4-BE49-F238E27FC236}">
                <a16:creationId xmlns:a16="http://schemas.microsoft.com/office/drawing/2014/main" id="{D6F661EE-9D85-427D-8CD1-25FA46F98C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C7B8FB-D941-43FD-8DD3-F474D581FEBE}"/>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24427774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6865-CA3C-41E3-ACED-48AE79BC1F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A91E1A-07F7-490C-9383-3C254C725693}"/>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4" name="Footer Placeholder 3">
            <a:extLst>
              <a:ext uri="{FF2B5EF4-FFF2-40B4-BE49-F238E27FC236}">
                <a16:creationId xmlns:a16="http://schemas.microsoft.com/office/drawing/2014/main" id="{BC8DF4FD-EFE5-4062-BFB9-6E41F76F41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6F3E5A-4322-4449-AFD8-C5941A02180E}"/>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35649288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7D19-5EA6-471F-9A48-FF43F57205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11098-DCBF-4464-B72C-493BE55550D3}"/>
              </a:ext>
            </a:extLst>
          </p:cNvPr>
          <p:cNvSpPr>
            <a:spLocks noGrp="1"/>
          </p:cNvSpPr>
          <p:nvPr>
            <p:ph type="dt" sz="half" idx="10"/>
          </p:nvPr>
        </p:nvSpPr>
        <p:spPr/>
        <p:txBody>
          <a:bodyPr/>
          <a:lstStyle/>
          <a:p>
            <a:fld id="{D58BBC8F-64A2-427B-8D3D-14B5600A01C9}" type="datetimeFigureOut">
              <a:rPr lang="en-US" smtClean="0"/>
              <a:t>2/17/22</a:t>
            </a:fld>
            <a:endParaRPr lang="en-US" dirty="0"/>
          </a:p>
        </p:txBody>
      </p:sp>
      <p:sp>
        <p:nvSpPr>
          <p:cNvPr id="4" name="Footer Placeholder 3">
            <a:extLst>
              <a:ext uri="{FF2B5EF4-FFF2-40B4-BE49-F238E27FC236}">
                <a16:creationId xmlns:a16="http://schemas.microsoft.com/office/drawing/2014/main" id="{2A9B265B-8D80-476A-8A8A-919EFBF417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5AAFCA-0F5A-4250-83ED-FE6B2D24DB3B}"/>
              </a:ext>
            </a:extLst>
          </p:cNvPr>
          <p:cNvSpPr>
            <a:spLocks noGrp="1"/>
          </p:cNvSpPr>
          <p:nvPr>
            <p:ph type="sldNum" sz="quarter" idx="12"/>
          </p:nvPr>
        </p:nvSpPr>
        <p:spPr/>
        <p:txBody>
          <a:bodyPr/>
          <a:lstStyle/>
          <a:p>
            <a:fld id="{0C51E8D5-8A05-49E4-910E-08D16AFA971D}" type="slidenum">
              <a:rPr lang="en-US" smtClean="0"/>
              <a:t>‹#›</a:t>
            </a:fld>
            <a:endParaRPr lang="en-US" dirty="0"/>
          </a:p>
        </p:txBody>
      </p:sp>
    </p:spTree>
    <p:extLst>
      <p:ext uri="{BB962C8B-B14F-4D97-AF65-F5344CB8AC3E}">
        <p14:creationId xmlns:p14="http://schemas.microsoft.com/office/powerpoint/2010/main" val="3167987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7922" y="1122363"/>
            <a:ext cx="10373670" cy="1398080"/>
          </a:xfrm>
        </p:spPr>
        <p:txBody>
          <a:bodyPr anchor="b">
            <a:norm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77922" y="2973446"/>
            <a:ext cx="10373669" cy="911107"/>
          </a:xfrm>
        </p:spPr>
        <p:txBody>
          <a:bodyPr>
            <a:normAutofit/>
          </a:bodyPr>
          <a:lstStyle>
            <a:lvl1pPr marL="0" indent="0" algn="l">
              <a:buNone/>
              <a:defRPr sz="3600" b="0" i="0">
                <a:latin typeface="FreightSans Pro Medium" panose="02000606030000020004" pitchFamily="2" charset="0"/>
                <a:ea typeface="FreightSans Pro Medium" panose="020006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a:extLst>
              <a:ext uri="{FF2B5EF4-FFF2-40B4-BE49-F238E27FC236}">
                <a16:creationId xmlns:a16="http://schemas.microsoft.com/office/drawing/2014/main" id="{054F1BAE-94CA-B14A-927D-9DA84C3887E4}"/>
              </a:ext>
            </a:extLst>
          </p:cNvPr>
          <p:cNvSpPr/>
          <p:nvPr userDrawn="1"/>
        </p:nvSpPr>
        <p:spPr>
          <a:xfrm>
            <a:off x="235549" y="6490207"/>
            <a:ext cx="10785728" cy="307777"/>
          </a:xfrm>
          <a:prstGeom prst="rect">
            <a:avLst/>
          </a:prstGeom>
        </p:spPr>
        <p:txBody>
          <a:bodyPr wrap="square">
            <a:spAutoFit/>
          </a:bodyPr>
          <a:lstStyle/>
          <a:p>
            <a:r>
              <a:rPr lang="en-US" sz="1400" b="0" i="0" baseline="0" dirty="0">
                <a:solidFill>
                  <a:schemeClr val="bg1"/>
                </a:solidFill>
                <a:latin typeface="FreightSans Pro Book" panose="02000606030000020004" pitchFamily="2" charset="0"/>
                <a:ea typeface="Source Sans Pro" panose="020B0503030403020204" pitchFamily="34" charset="0"/>
                <a:cs typeface="Arial" panose="020B0604020202020204" pitchFamily="34" charset="0"/>
              </a:rPr>
              <a:t>Office of the Vice Provost for International Affairs | Global Cornell</a:t>
            </a:r>
          </a:p>
        </p:txBody>
      </p:sp>
    </p:spTree>
    <p:extLst>
      <p:ext uri="{BB962C8B-B14F-4D97-AF65-F5344CB8AC3E}">
        <p14:creationId xmlns:p14="http://schemas.microsoft.com/office/powerpoint/2010/main" val="3282753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6015975-5D4D-4E48-9840-4587C8ACA312}"/>
              </a:ext>
            </a:extLst>
          </p:cNvPr>
          <p:cNvSpPr>
            <a:spLocks noGrp="1"/>
          </p:cNvSpPr>
          <p:nvPr>
            <p:ph sz="quarter" idx="10"/>
          </p:nvPr>
        </p:nvSpPr>
        <p:spPr>
          <a:xfrm>
            <a:off x="822960" y="1449450"/>
            <a:ext cx="9145988" cy="4402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3A9960CF-09C2-E843-BBDF-F63145109F38}"/>
              </a:ext>
            </a:extLst>
          </p:cNvPr>
          <p:cNvSpPr>
            <a:spLocks noGrp="1"/>
          </p:cNvSpPr>
          <p:nvPr>
            <p:ph type="title"/>
          </p:nvPr>
        </p:nvSpPr>
        <p:spPr>
          <a:xfrm>
            <a:off x="822960" y="363880"/>
            <a:ext cx="10359701" cy="887204"/>
          </a:xfrm>
        </p:spPr>
        <p:txBody>
          <a:bodyPr>
            <a:normAutofit/>
          </a:bodyPr>
          <a:lstStyle>
            <a:lvl1pPr>
              <a:defRPr sz="3600"/>
            </a:lvl1pPr>
          </a:lstStyle>
          <a:p>
            <a:r>
              <a:rPr lang="en-US" dirty="0"/>
              <a:t>Click to edit Master title style</a:t>
            </a:r>
          </a:p>
        </p:txBody>
      </p:sp>
      <p:cxnSp>
        <p:nvCxnSpPr>
          <p:cNvPr id="14" name="Straight Connector 13">
            <a:extLst>
              <a:ext uri="{FF2B5EF4-FFF2-40B4-BE49-F238E27FC236}">
                <a16:creationId xmlns:a16="http://schemas.microsoft.com/office/drawing/2014/main" id="{AA23F6C4-ED42-FE4D-93A7-B7082BAD2E6C}"/>
              </a:ext>
            </a:extLst>
          </p:cNvPr>
          <p:cNvCxnSpPr/>
          <p:nvPr userDrawn="1"/>
        </p:nvCxnSpPr>
        <p:spPr>
          <a:xfrm>
            <a:off x="-14990" y="1134660"/>
            <a:ext cx="7075357" cy="0"/>
          </a:xfrm>
          <a:prstGeom prst="line">
            <a:avLst/>
          </a:prstGeom>
          <a:ln w="50800"/>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B93DF725-438E-5E40-BDED-7941D4D40646}"/>
              </a:ext>
            </a:extLst>
          </p:cNvPr>
          <p:cNvSpPr/>
          <p:nvPr userDrawn="1"/>
        </p:nvSpPr>
        <p:spPr>
          <a:xfrm>
            <a:off x="235549" y="6490207"/>
            <a:ext cx="10785728" cy="307777"/>
          </a:xfrm>
          <a:prstGeom prst="rect">
            <a:avLst/>
          </a:prstGeom>
        </p:spPr>
        <p:txBody>
          <a:bodyPr wrap="square">
            <a:spAutoFit/>
          </a:bodyPr>
          <a:lstStyle/>
          <a:p>
            <a:r>
              <a:rPr lang="en-US" sz="1400" b="0" i="0" baseline="0" dirty="0">
                <a:solidFill>
                  <a:schemeClr val="bg1"/>
                </a:solidFill>
                <a:latin typeface="FreightSans Pro Book" panose="02000606030000020004" pitchFamily="2" charset="0"/>
                <a:ea typeface="Source Sans Pro" panose="020B0503030403020204" pitchFamily="34" charset="0"/>
                <a:cs typeface="Arial" panose="020B0604020202020204" pitchFamily="34" charset="0"/>
              </a:rPr>
              <a:t>Office of the Vice Provost for International Affairs | Global Cornell </a:t>
            </a:r>
          </a:p>
        </p:txBody>
      </p:sp>
    </p:spTree>
    <p:extLst>
      <p:ext uri="{BB962C8B-B14F-4D97-AF65-F5344CB8AC3E}">
        <p14:creationId xmlns:p14="http://schemas.microsoft.com/office/powerpoint/2010/main" val="380786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5162102" y="-157024"/>
            <a:ext cx="1826745" cy="522449"/>
          </a:xfrm>
          <a:prstGeom prst="rect">
            <a:avLst/>
          </a:prstGeom>
        </p:spPr>
      </p:pic>
      <p:sp>
        <p:nvSpPr>
          <p:cNvPr id="12" name="TextBox 11"/>
          <p:cNvSpPr txBox="1"/>
          <p:nvPr userDrawn="1"/>
        </p:nvSpPr>
        <p:spPr>
          <a:xfrm>
            <a:off x="584968" y="4756727"/>
            <a:ext cx="1101180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p:nvPr>
        </p:nvSpPr>
        <p:spPr>
          <a:xfrm>
            <a:off x="6400801" y="1447800"/>
            <a:ext cx="5400676"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383866" y="615758"/>
            <a:ext cx="8739609" cy="60344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385874" y="1447800"/>
            <a:ext cx="5811727" cy="48768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7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07B0C-0005-8F4E-B67D-28B37FCCF64B}"/>
              </a:ext>
            </a:extLst>
          </p:cNvPr>
          <p:cNvSpPr>
            <a:spLocks noGrp="1"/>
          </p:cNvSpPr>
          <p:nvPr>
            <p:ph type="title"/>
          </p:nvPr>
        </p:nvSpPr>
        <p:spPr>
          <a:xfrm>
            <a:off x="822961" y="363880"/>
            <a:ext cx="9145986" cy="887204"/>
          </a:xfrm>
        </p:spPr>
        <p:txBody>
          <a:bodyPr>
            <a:normAutofit/>
          </a:bodyPr>
          <a:lstStyle>
            <a:lvl1pPr>
              <a:defRPr sz="3600"/>
            </a:lvl1pPr>
          </a:lstStyle>
          <a:p>
            <a:r>
              <a:rPr lang="en-US" dirty="0"/>
              <a:t>Click to edit Master title style</a:t>
            </a:r>
          </a:p>
        </p:txBody>
      </p:sp>
      <p:sp>
        <p:nvSpPr>
          <p:cNvPr id="3" name="Rectangle 2">
            <a:extLst>
              <a:ext uri="{FF2B5EF4-FFF2-40B4-BE49-F238E27FC236}">
                <a16:creationId xmlns:a16="http://schemas.microsoft.com/office/drawing/2014/main" id="{3FCE3EC6-E925-C94E-B2F9-9CFE4BD8041F}"/>
              </a:ext>
            </a:extLst>
          </p:cNvPr>
          <p:cNvSpPr/>
          <p:nvPr userDrawn="1"/>
        </p:nvSpPr>
        <p:spPr>
          <a:xfrm>
            <a:off x="235549" y="6490207"/>
            <a:ext cx="10785728" cy="307777"/>
          </a:xfrm>
          <a:prstGeom prst="rect">
            <a:avLst/>
          </a:prstGeom>
        </p:spPr>
        <p:txBody>
          <a:bodyPr wrap="square">
            <a:spAutoFit/>
          </a:bodyPr>
          <a:lstStyle/>
          <a:p>
            <a:r>
              <a:rPr lang="en-US" sz="1400" b="0" i="0" baseline="0" dirty="0">
                <a:solidFill>
                  <a:schemeClr val="bg1"/>
                </a:solidFill>
                <a:latin typeface="FreightSans Pro Book" panose="02000606030000020004" pitchFamily="2" charset="0"/>
                <a:ea typeface="Source Sans Pro" panose="020B0503030403020204" pitchFamily="34" charset="0"/>
                <a:cs typeface="Arial" panose="020B0604020202020204" pitchFamily="34" charset="0"/>
              </a:rPr>
              <a:t>Office of the Vice Provost for International Affairs | Global Cornell </a:t>
            </a:r>
          </a:p>
        </p:txBody>
      </p:sp>
    </p:spTree>
    <p:extLst>
      <p:ext uri="{BB962C8B-B14F-4D97-AF65-F5344CB8AC3E}">
        <p14:creationId xmlns:p14="http://schemas.microsoft.com/office/powerpoint/2010/main" val="3004323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707B0C-0005-8F4E-B67D-28B37FCCF64B}"/>
              </a:ext>
            </a:extLst>
          </p:cNvPr>
          <p:cNvSpPr>
            <a:spLocks noGrp="1"/>
          </p:cNvSpPr>
          <p:nvPr>
            <p:ph type="title"/>
          </p:nvPr>
        </p:nvSpPr>
        <p:spPr>
          <a:xfrm>
            <a:off x="822961" y="363880"/>
            <a:ext cx="9145986" cy="887204"/>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994389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E3BA0-9E9E-4C46-BDD0-9CF3F64B552C}"/>
              </a:ext>
            </a:extLst>
          </p:cNvPr>
          <p:cNvSpPr/>
          <p:nvPr userDrawn="1"/>
        </p:nvSpPr>
        <p:spPr>
          <a:xfrm>
            <a:off x="235549" y="6491173"/>
            <a:ext cx="10785728" cy="307777"/>
          </a:xfrm>
          <a:prstGeom prst="rect">
            <a:avLst/>
          </a:prstGeom>
        </p:spPr>
        <p:txBody>
          <a:bodyPr wrap="square">
            <a:spAutoFit/>
          </a:bodyPr>
          <a:lstStyle/>
          <a:p>
            <a:r>
              <a:rPr lang="en-US" sz="1400" b="0" i="0" baseline="0" dirty="0">
                <a:solidFill>
                  <a:schemeClr val="bg1"/>
                </a:solidFill>
                <a:latin typeface="FreightSans Pro Book" panose="02000606030000020004" pitchFamily="2" charset="0"/>
                <a:ea typeface="Source Sans Pro" panose="020B0503030403020204" pitchFamily="34" charset="0"/>
                <a:cs typeface="Arial" panose="020B0604020202020204" pitchFamily="34" charset="0"/>
              </a:rPr>
              <a:t>Office of the Vice Provost for International Affairs | Global Cornell </a:t>
            </a:r>
          </a:p>
        </p:txBody>
      </p:sp>
    </p:spTree>
    <p:extLst>
      <p:ext uri="{BB962C8B-B14F-4D97-AF65-F5344CB8AC3E}">
        <p14:creationId xmlns:p14="http://schemas.microsoft.com/office/powerpoint/2010/main" val="38449776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5696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69959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E88F-23B3-EC4E-A481-13E9409383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312E7-87DD-B34C-9519-2B77110A43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1EE2-F860-3548-BFF5-9D9143C528C5}"/>
              </a:ext>
            </a:extLst>
          </p:cNvPr>
          <p:cNvSpPr>
            <a:spLocks noGrp="1"/>
          </p:cNvSpPr>
          <p:nvPr>
            <p:ph type="dt" sz="half" idx="10"/>
          </p:nvPr>
        </p:nvSpPr>
        <p:spPr/>
        <p:txBody>
          <a:bodyPr/>
          <a:lstStyle/>
          <a:p>
            <a:fld id="{48A87A34-81AB-432B-8DAE-1953F412C126}" type="datetimeFigureOut">
              <a:rPr lang="en-US" smtClean="0"/>
              <a:pPr/>
              <a:t>2/17/22</a:t>
            </a:fld>
            <a:endParaRPr lang="en-US" dirty="0"/>
          </a:p>
        </p:txBody>
      </p:sp>
      <p:sp>
        <p:nvSpPr>
          <p:cNvPr id="5" name="Footer Placeholder 4">
            <a:extLst>
              <a:ext uri="{FF2B5EF4-FFF2-40B4-BE49-F238E27FC236}">
                <a16:creationId xmlns:a16="http://schemas.microsoft.com/office/drawing/2014/main" id="{8042F1C2-7058-CC41-8175-264391E5B6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AD099E-B16D-CE4C-AD6D-EF695DE3064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406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C545-326E-0A49-ABBC-95F60DD48503}"/>
              </a:ext>
            </a:extLst>
          </p:cNvPr>
          <p:cNvSpPr>
            <a:spLocks noGrp="1"/>
          </p:cNvSpPr>
          <p:nvPr>
            <p:ph type="title"/>
          </p:nvPr>
        </p:nvSpPr>
        <p:spPr>
          <a:xfrm>
            <a:off x="838200" y="365125"/>
            <a:ext cx="10515600" cy="90949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F6095D-C9D1-6244-A5D7-0FC21635ABBD}"/>
              </a:ext>
            </a:extLst>
          </p:cNvPr>
          <p:cNvSpPr>
            <a:spLocks noGrp="1"/>
          </p:cNvSpPr>
          <p:nvPr>
            <p:ph idx="1"/>
          </p:nvPr>
        </p:nvSpPr>
        <p:spPr>
          <a:xfrm>
            <a:off x="838200" y="1274618"/>
            <a:ext cx="10515600" cy="4902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049EF-F82E-544A-8D3D-208BF6CCC216}"/>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6B1A010C-406B-4F40-86B1-D46C20F969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5046D1-E003-E346-89E3-3058C53AECE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52884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C3D8-C202-E244-AA17-5C59507025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BE4EB4-0652-F348-BFC4-EF512911FF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CF6D8F-5C1F-264C-A677-AB62D8CF97FF}"/>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9D59B308-32A2-AB49-B907-AB1197C1FC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8EA1E5-1525-8942-BB51-0609D851D14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76289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34C-39D2-7D47-827D-C1151F4A4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5227C-4DE2-BE45-A73C-B45C4D86A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CFBA6-F91E-354E-A85A-CDF4179CE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FDD26-6105-C34D-B6F9-7F4CA4021C6F}"/>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6" name="Footer Placeholder 5">
            <a:extLst>
              <a:ext uri="{FF2B5EF4-FFF2-40B4-BE49-F238E27FC236}">
                <a16:creationId xmlns:a16="http://schemas.microsoft.com/office/drawing/2014/main" id="{79AC90FF-7E0E-5F40-A9E4-9583E09647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F05287-963B-A84D-B10D-772A2E71B46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6850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C414-882E-274F-9314-F6C74AD41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C3745-181A-9D48-B9C2-EC474E7A6C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B72BE-5E6A-5F41-B0E3-13045B58A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EF3586-C949-484C-B9FF-6504BEDE14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D3703-43E3-944E-A0B9-D8851AA458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02B9E-6A59-9048-9362-95493372B43D}"/>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8" name="Footer Placeholder 7">
            <a:extLst>
              <a:ext uri="{FF2B5EF4-FFF2-40B4-BE49-F238E27FC236}">
                <a16:creationId xmlns:a16="http://schemas.microsoft.com/office/drawing/2014/main" id="{54DEC828-60F7-8F4D-835D-1CAE988A16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86D9D8-B3A8-C844-8993-94190922FBB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4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0601E4-3F87-485E-BCF1-0932C51EED9D}" type="datetimeFigureOut">
              <a:rPr lang="en-US" smtClean="0"/>
              <a:t>2/17/22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5162102" y="-157024"/>
            <a:ext cx="1826745" cy="522449"/>
          </a:xfrm>
          <a:prstGeom prst="rect">
            <a:avLst/>
          </a:prstGeom>
        </p:spPr>
      </p:pic>
      <p:sp>
        <p:nvSpPr>
          <p:cNvPr id="2" name="Title 1"/>
          <p:cNvSpPr>
            <a:spLocks noGrp="1"/>
          </p:cNvSpPr>
          <p:nvPr>
            <p:ph type="title"/>
          </p:nvPr>
        </p:nvSpPr>
        <p:spPr>
          <a:xfrm>
            <a:off x="0" y="759711"/>
            <a:ext cx="12192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6"/>
            <a:ext cx="12192000" cy="538163"/>
          </a:xfrm>
        </p:spPr>
        <p:txBody>
          <a:bodyPr/>
          <a:lstStyle/>
          <a:p>
            <a:pPr lvl="0"/>
            <a:r>
              <a:rPr lang="en-US" dirty="0"/>
              <a:t>Click to edit Master text styles</a:t>
            </a:r>
          </a:p>
        </p:txBody>
      </p:sp>
      <p:sp>
        <p:nvSpPr>
          <p:cNvPr id="13" name="Content Placeholder 12"/>
          <p:cNvSpPr>
            <a:spLocks noGrp="1"/>
          </p:cNvSpPr>
          <p:nvPr>
            <p:ph sz="quarter" idx="14"/>
          </p:nvPr>
        </p:nvSpPr>
        <p:spPr>
          <a:xfrm>
            <a:off x="1117600" y="2057400"/>
            <a:ext cx="9956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00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14DF-E84B-EF4A-A7D8-1BA17F2219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01EC4-AC0B-9F41-A0CB-B92F1D7B2060}"/>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4" name="Footer Placeholder 3">
            <a:extLst>
              <a:ext uri="{FF2B5EF4-FFF2-40B4-BE49-F238E27FC236}">
                <a16:creationId xmlns:a16="http://schemas.microsoft.com/office/drawing/2014/main" id="{7629E428-989C-4044-8F33-58F042FB8F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67F017-82AC-834E-83AD-1B66A1F1C2B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6491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E17A70-4E5D-BE4F-9FD6-F238A36A67E5}"/>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3" name="Footer Placeholder 2">
            <a:extLst>
              <a:ext uri="{FF2B5EF4-FFF2-40B4-BE49-F238E27FC236}">
                <a16:creationId xmlns:a16="http://schemas.microsoft.com/office/drawing/2014/main" id="{69DB86C3-0248-0049-A835-3F49E1F76D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FC98093-8BA3-794C-A575-AA19E0FD2CF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60363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139E-E6C6-AF44-B5BA-D59AE1F29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AB6159-9BBD-2547-A0B4-BD1263FE0D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861BAB-BDE7-3645-B7CD-AC4BD1C43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43136-C2D7-6948-B1CE-5FF2D0DD0F0B}"/>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6" name="Footer Placeholder 5">
            <a:extLst>
              <a:ext uri="{FF2B5EF4-FFF2-40B4-BE49-F238E27FC236}">
                <a16:creationId xmlns:a16="http://schemas.microsoft.com/office/drawing/2014/main" id="{9E5B6FBD-33EB-464B-B111-3A26D073C0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E08CD1-F2DF-BF4B-B14B-BF5719F9EB5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1455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DEE6-5E3F-8343-9031-6EFE37B8C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EE791C-4E67-3546-A59E-A3EE36959F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DA6C4C-7DB2-714F-B3FE-68FA076C9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940B9-58A8-154C-84F7-0C8EFC685A14}"/>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6" name="Footer Placeholder 5">
            <a:extLst>
              <a:ext uri="{FF2B5EF4-FFF2-40B4-BE49-F238E27FC236}">
                <a16:creationId xmlns:a16="http://schemas.microsoft.com/office/drawing/2014/main" id="{3A94D551-AA25-F14E-B4B0-29D0056E80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245CA4-5762-144C-960D-0D7718A3891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7873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3BE0-5C53-C143-85D1-D401667ACE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496528-255E-FC48-A162-EAC36F79B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A4460-30B1-8342-BE8F-C2FE8372E7BE}"/>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2D8FEF1A-D090-0047-906B-CF85DEE760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123AA2-87B7-3045-98A1-94ABFD7852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11357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05EA03-B90B-214C-8C68-CEDA494C64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79B4B-55DD-0340-92F4-C5AE84C563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79311-7EEB-9840-A97A-40D233ED5D52}"/>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0D935DFE-88B9-A04D-B5CB-57DFF4E444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C29019-A277-0D40-B756-5F46F7B1ABC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9914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E88F-23B3-EC4E-A481-13E9409383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312E7-87DD-B34C-9519-2B77110A43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1EE2-F860-3548-BFF5-9D9143C528C5}"/>
              </a:ext>
            </a:extLst>
          </p:cNvPr>
          <p:cNvSpPr>
            <a:spLocks noGrp="1"/>
          </p:cNvSpPr>
          <p:nvPr>
            <p:ph type="dt" sz="half" idx="10"/>
          </p:nvPr>
        </p:nvSpPr>
        <p:spPr/>
        <p:txBody>
          <a:bodyPr/>
          <a:lstStyle/>
          <a:p>
            <a:fld id="{48A87A34-81AB-432B-8DAE-1953F412C126}" type="datetimeFigureOut">
              <a:rPr lang="en-US" smtClean="0"/>
              <a:pPr/>
              <a:t>2/17/22</a:t>
            </a:fld>
            <a:endParaRPr lang="en-US" dirty="0"/>
          </a:p>
        </p:txBody>
      </p:sp>
      <p:sp>
        <p:nvSpPr>
          <p:cNvPr id="5" name="Footer Placeholder 4">
            <a:extLst>
              <a:ext uri="{FF2B5EF4-FFF2-40B4-BE49-F238E27FC236}">
                <a16:creationId xmlns:a16="http://schemas.microsoft.com/office/drawing/2014/main" id="{8042F1C2-7058-CC41-8175-264391E5B6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AD099E-B16D-CE4C-AD6D-EF695DE3064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7919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C545-326E-0A49-ABBC-95F60DD48503}"/>
              </a:ext>
            </a:extLst>
          </p:cNvPr>
          <p:cNvSpPr>
            <a:spLocks noGrp="1"/>
          </p:cNvSpPr>
          <p:nvPr>
            <p:ph type="title"/>
          </p:nvPr>
        </p:nvSpPr>
        <p:spPr>
          <a:xfrm>
            <a:off x="838200" y="365125"/>
            <a:ext cx="10515600" cy="90949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F6095D-C9D1-6244-A5D7-0FC21635ABBD}"/>
              </a:ext>
            </a:extLst>
          </p:cNvPr>
          <p:cNvSpPr>
            <a:spLocks noGrp="1"/>
          </p:cNvSpPr>
          <p:nvPr>
            <p:ph idx="1"/>
          </p:nvPr>
        </p:nvSpPr>
        <p:spPr>
          <a:xfrm>
            <a:off x="838200" y="1274618"/>
            <a:ext cx="10515600" cy="4902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049EF-F82E-544A-8D3D-208BF6CCC216}"/>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6B1A010C-406B-4F40-86B1-D46C20F969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5046D1-E003-E346-89E3-3058C53AECE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1753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C3D8-C202-E244-AA17-5C59507025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BE4EB4-0652-F348-BFC4-EF512911FF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CF6D8F-5C1F-264C-A677-AB62D8CF97FF}"/>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9D59B308-32A2-AB49-B907-AB1197C1FC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8EA1E5-1525-8942-BB51-0609D851D14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32175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934C-39D2-7D47-827D-C1151F4A4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5227C-4DE2-BE45-A73C-B45C4D86A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CFBA6-F91E-354E-A85A-CDF4179CE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FDD26-6105-C34D-B6F9-7F4CA4021C6F}"/>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6" name="Footer Placeholder 5">
            <a:extLst>
              <a:ext uri="{FF2B5EF4-FFF2-40B4-BE49-F238E27FC236}">
                <a16:creationId xmlns:a16="http://schemas.microsoft.com/office/drawing/2014/main" id="{79AC90FF-7E0E-5F40-A9E4-9583E09647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F05287-963B-A84D-B10D-772A2E71B46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066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2/17/22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pic>
        <p:nvPicPr>
          <p:cNvPr id="6" name="Picture 5"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12192000" cy="6858000"/>
          </a:xfrm>
          <a:prstGeom prst="rect">
            <a:avLst/>
          </a:prstGeom>
        </p:spPr>
      </p:pic>
      <p:pic>
        <p:nvPicPr>
          <p:cNvPr id="7" name="Picture 6"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242711" y="402168"/>
            <a:ext cx="1732845" cy="1267968"/>
          </a:xfrm>
          <a:prstGeom prst="rect">
            <a:avLst/>
          </a:prstGeom>
        </p:spPr>
      </p:pic>
      <p:sp>
        <p:nvSpPr>
          <p:cNvPr id="8" name="Rectangle 7"/>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ext Placeholder 9"/>
          <p:cNvSpPr>
            <a:spLocks noGrp="1"/>
          </p:cNvSpPr>
          <p:nvPr>
            <p:ph type="body" sz="quarter" idx="13" hasCustomPrompt="1"/>
          </p:nvPr>
        </p:nvSpPr>
        <p:spPr>
          <a:xfrm>
            <a:off x="381000" y="1828800"/>
            <a:ext cx="6256867"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333974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C414-882E-274F-9314-F6C74AD41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C3745-181A-9D48-B9C2-EC474E7A6C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B72BE-5E6A-5F41-B0E3-13045B58A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EF3586-C949-484C-B9FF-6504BEDE14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D3703-43E3-944E-A0B9-D8851AA458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02B9E-6A59-9048-9362-95493372B43D}"/>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8" name="Footer Placeholder 7">
            <a:extLst>
              <a:ext uri="{FF2B5EF4-FFF2-40B4-BE49-F238E27FC236}">
                <a16:creationId xmlns:a16="http://schemas.microsoft.com/office/drawing/2014/main" id="{54DEC828-60F7-8F4D-835D-1CAE988A16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86D9D8-B3A8-C844-8993-94190922FBB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56658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14DF-E84B-EF4A-A7D8-1BA17F2219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01EC4-AC0B-9F41-A0CB-B92F1D7B2060}"/>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4" name="Footer Placeholder 3">
            <a:extLst>
              <a:ext uri="{FF2B5EF4-FFF2-40B4-BE49-F238E27FC236}">
                <a16:creationId xmlns:a16="http://schemas.microsoft.com/office/drawing/2014/main" id="{7629E428-989C-4044-8F33-58F042FB8F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67F017-82AC-834E-83AD-1B66A1F1C2B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6037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E17A70-4E5D-BE4F-9FD6-F238A36A67E5}"/>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3" name="Footer Placeholder 2">
            <a:extLst>
              <a:ext uri="{FF2B5EF4-FFF2-40B4-BE49-F238E27FC236}">
                <a16:creationId xmlns:a16="http://schemas.microsoft.com/office/drawing/2014/main" id="{69DB86C3-0248-0049-A835-3F49E1F76D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FC98093-8BA3-794C-A575-AA19E0FD2CF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35238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139E-E6C6-AF44-B5BA-D59AE1F290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AB6159-9BBD-2547-A0B4-BD1263FE0D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861BAB-BDE7-3645-B7CD-AC4BD1C43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43136-C2D7-6948-B1CE-5FF2D0DD0F0B}"/>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6" name="Footer Placeholder 5">
            <a:extLst>
              <a:ext uri="{FF2B5EF4-FFF2-40B4-BE49-F238E27FC236}">
                <a16:creationId xmlns:a16="http://schemas.microsoft.com/office/drawing/2014/main" id="{9E5B6FBD-33EB-464B-B111-3A26D073C0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E08CD1-F2DF-BF4B-B14B-BF5719F9EB5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34405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DEE6-5E3F-8343-9031-6EFE37B8C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EE791C-4E67-3546-A59E-A3EE36959F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DA6C4C-7DB2-714F-B3FE-68FA076C9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940B9-58A8-154C-84F7-0C8EFC685A14}"/>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6" name="Footer Placeholder 5">
            <a:extLst>
              <a:ext uri="{FF2B5EF4-FFF2-40B4-BE49-F238E27FC236}">
                <a16:creationId xmlns:a16="http://schemas.microsoft.com/office/drawing/2014/main" id="{3A94D551-AA25-F14E-B4B0-29D0056E80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245CA4-5762-144C-960D-0D7718A3891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71147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3BE0-5C53-C143-85D1-D401667ACE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496528-255E-FC48-A162-EAC36F79B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A4460-30B1-8342-BE8F-C2FE8372E7BE}"/>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2D8FEF1A-D090-0047-906B-CF85DEE760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123AA2-87B7-3045-98A1-94ABFD78523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18946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05EA03-B90B-214C-8C68-CEDA494C64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79B4B-55DD-0340-92F4-C5AE84C563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79311-7EEB-9840-A97A-40D233ED5D52}"/>
              </a:ext>
            </a:extLst>
          </p:cNvPr>
          <p:cNvSpPr>
            <a:spLocks noGrp="1"/>
          </p:cNvSpPr>
          <p:nvPr>
            <p:ph type="dt" sz="half" idx="10"/>
          </p:nvPr>
        </p:nvSpPr>
        <p:spPr/>
        <p:txBody>
          <a:bodyPr/>
          <a:lstStyle/>
          <a:p>
            <a:fld id="{48A87A34-81AB-432B-8DAE-1953F412C126}" type="datetimeFigureOut">
              <a:rPr lang="en-US" smtClean="0"/>
              <a:t>2/17/22</a:t>
            </a:fld>
            <a:endParaRPr lang="en-US" dirty="0"/>
          </a:p>
        </p:txBody>
      </p:sp>
      <p:sp>
        <p:nvSpPr>
          <p:cNvPr id="5" name="Footer Placeholder 4">
            <a:extLst>
              <a:ext uri="{FF2B5EF4-FFF2-40B4-BE49-F238E27FC236}">
                <a16:creationId xmlns:a16="http://schemas.microsoft.com/office/drawing/2014/main" id="{0D935DFE-88B9-A04D-B5CB-57DFF4E444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C29019-A277-0D40-B756-5F46F7B1ABC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954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14.png"/><Relationship Id="rId4" Type="http://schemas.openxmlformats.org/officeDocument/2006/relationships/slideLayout" Target="../slideLayouts/slideLayout50.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16.gi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6.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image" Target="../media/image17.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601E4-3F87-485E-BCF1-0932C51EED9D}" type="datetimeFigureOut">
              <a:rPr lang="en-US" smtClean="0"/>
              <a:t>2/17/22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794172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0BD1D65-EE78-45E7-91FF-0B4C0DD94ED7}" type="datetimeFigureOut">
              <a:rPr lang="en-US" smtClean="0"/>
              <a:t>2/17/22</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088406DE-4BCE-44F5-A988-A3EA926A807E}" type="slidenum">
              <a:rPr lang="en-US" smtClean="0"/>
              <a:t>‹#›</a:t>
            </a:fld>
            <a:endParaRPr lang="en-US"/>
          </a:p>
        </p:txBody>
      </p:sp>
    </p:spTree>
    <p:extLst>
      <p:ext uri="{BB962C8B-B14F-4D97-AF65-F5344CB8AC3E}">
        <p14:creationId xmlns:p14="http://schemas.microsoft.com/office/powerpoint/2010/main" val="33149618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F3D56-6B88-7F48-8168-34B4547860F1}" type="datetimeFigureOut">
              <a:rPr lang="en-US" smtClean="0"/>
              <a:t>2/17/22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DFB98-A5DC-B94B-8731-F36058D91574}" type="slidenum">
              <a:rPr lang="en-US" smtClean="0"/>
              <a:t>‹#›</a:t>
            </a:fld>
            <a:endParaRPr lang="en-US"/>
          </a:p>
        </p:txBody>
      </p:sp>
    </p:spTree>
    <p:extLst>
      <p:ext uri="{BB962C8B-B14F-4D97-AF65-F5344CB8AC3E}">
        <p14:creationId xmlns:p14="http://schemas.microsoft.com/office/powerpoint/2010/main" val="29062321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2/17/22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380745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526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3276601"/>
            <a:ext cx="10972800" cy="2849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31200" y="6272213"/>
            <a:ext cx="3251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026" name="Picture 1" descr="Description: Description: Description: Description: Description: Description: Description: Description: Description: Description: Description: Description: Description: Description: Description: cid:image001.png@01CC66F0.C9167C60"/>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919279" y="6311638"/>
            <a:ext cx="3645868" cy="15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1200" y="6235714"/>
            <a:ext cx="2336800" cy="411058"/>
          </a:xfrm>
          <a:prstGeom prst="rect">
            <a:avLst/>
          </a:prstGeom>
        </p:spPr>
      </p:pic>
    </p:spTree>
    <p:extLst>
      <p:ext uri="{BB962C8B-B14F-4D97-AF65-F5344CB8AC3E}">
        <p14:creationId xmlns:p14="http://schemas.microsoft.com/office/powerpoint/2010/main" val="17225648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269C8-AD8F-4EAC-9509-36E1F7DE51B0}"/>
              </a:ext>
            </a:extLst>
          </p:cNvPr>
          <p:cNvSpPr>
            <a:spLocks noGrp="1"/>
          </p:cNvSpPr>
          <p:nvPr>
            <p:ph type="title"/>
          </p:nvPr>
        </p:nvSpPr>
        <p:spPr>
          <a:xfrm>
            <a:off x="0" y="780585"/>
            <a:ext cx="12192000" cy="622572"/>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15265BA-160A-4BE4-AD39-17C141B828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D40BE7F-083E-4571-8C9F-E4AE384745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BBC8F-64A2-427B-8D3D-14B5600A01C9}" type="datetimeFigureOut">
              <a:rPr lang="en-US" smtClean="0"/>
              <a:t>2/17/22</a:t>
            </a:fld>
            <a:endParaRPr lang="en-US" dirty="0"/>
          </a:p>
        </p:txBody>
      </p:sp>
      <p:sp>
        <p:nvSpPr>
          <p:cNvPr id="5" name="Footer Placeholder 4">
            <a:extLst>
              <a:ext uri="{FF2B5EF4-FFF2-40B4-BE49-F238E27FC236}">
                <a16:creationId xmlns:a16="http://schemas.microsoft.com/office/drawing/2014/main" id="{E045E8C3-7337-4300-A080-3786F97F4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6CBAC17-EEE7-4C29-98D2-32DC187AC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1E8D5-8A05-49E4-910E-08D16AFA971D}"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9D713C58-64F0-4B1D-83C7-C8B24D5EF4B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94578" y="720608"/>
            <a:ext cx="1087244" cy="1087244"/>
          </a:xfrm>
          <a:prstGeom prst="rect">
            <a:avLst/>
          </a:prstGeom>
        </p:spPr>
      </p:pic>
      <p:sp>
        <p:nvSpPr>
          <p:cNvPr id="9" name="TextBox 8">
            <a:extLst>
              <a:ext uri="{FF2B5EF4-FFF2-40B4-BE49-F238E27FC236}">
                <a16:creationId xmlns:a16="http://schemas.microsoft.com/office/drawing/2014/main" id="{E2A2B7C7-CB5D-40A7-8F87-FE610DBF5B11}"/>
              </a:ext>
            </a:extLst>
          </p:cNvPr>
          <p:cNvSpPr txBox="1"/>
          <p:nvPr userDrawn="1"/>
        </p:nvSpPr>
        <p:spPr>
          <a:xfrm>
            <a:off x="0" y="-18313"/>
            <a:ext cx="12192000" cy="369332"/>
          </a:xfrm>
          <a:prstGeom prst="rect">
            <a:avLst/>
          </a:prstGeom>
          <a:solidFill>
            <a:srgbClr val="C00000"/>
          </a:solidFill>
        </p:spPr>
        <p:txBody>
          <a:bodyPr wrap="square" rtlCol="0">
            <a:spAutoFit/>
          </a:bodyPr>
          <a:lstStyle/>
          <a:p>
            <a:endParaRPr lang="en-US" dirty="0"/>
          </a:p>
        </p:txBody>
      </p:sp>
    </p:spTree>
    <p:extLst>
      <p:ext uri="{BB962C8B-B14F-4D97-AF65-F5344CB8AC3E}">
        <p14:creationId xmlns:p14="http://schemas.microsoft.com/office/powerpoint/2010/main" val="122120246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6" name="Picture 5" descr="A view of the earth from space&#10;&#10;Description automatically generated with medium confidence">
            <a:extLst>
              <a:ext uri="{FF2B5EF4-FFF2-40B4-BE49-F238E27FC236}">
                <a16:creationId xmlns:a16="http://schemas.microsoft.com/office/drawing/2014/main" id="{FFF45E69-305C-CD4E-8E5E-558E8C2DD78B}"/>
              </a:ext>
            </a:extLst>
          </p:cNvPr>
          <p:cNvPicPr>
            <a:picLocks noChangeAspect="1"/>
          </p:cNvPicPr>
          <p:nvPr userDrawn="1"/>
        </p:nvPicPr>
        <p:blipFill rotWithShape="1">
          <a:blip r:embed="rId9" cstate="screen">
            <a:alphaModFix amt="20000"/>
            <a:extLst>
              <a:ext uri="{28A0092B-C50C-407E-A947-70E740481C1C}">
                <a14:useLocalDpi xmlns:a14="http://schemas.microsoft.com/office/drawing/2010/main"/>
              </a:ext>
            </a:extLst>
          </a:blip>
          <a:srcRect b="-1"/>
          <a:stretch/>
        </p:blipFill>
        <p:spPr>
          <a:xfrm>
            <a:off x="0" y="7046"/>
            <a:ext cx="12192000" cy="6439790"/>
          </a:xfrm>
          <a:prstGeom prst="rect">
            <a:avLst/>
          </a:prstGeom>
        </p:spPr>
      </p:pic>
      <p:sp>
        <p:nvSpPr>
          <p:cNvPr id="7" name="Rectangle 6">
            <a:extLst>
              <a:ext uri="{FF2B5EF4-FFF2-40B4-BE49-F238E27FC236}">
                <a16:creationId xmlns:a16="http://schemas.microsoft.com/office/drawing/2014/main" id="{292EAE09-25BB-FB46-9BEE-1BF2A17E3AE3}"/>
              </a:ext>
            </a:extLst>
          </p:cNvPr>
          <p:cNvSpPr/>
          <p:nvPr userDrawn="1"/>
        </p:nvSpPr>
        <p:spPr>
          <a:xfrm>
            <a:off x="0" y="6458125"/>
            <a:ext cx="12192000" cy="411163"/>
          </a:xfrm>
          <a:prstGeom prst="rect">
            <a:avLst/>
          </a:prstGeom>
          <a:solidFill>
            <a:srgbClr val="A6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998796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914400" rtl="0" eaLnBrk="1" latinLnBrk="0" hangingPunct="1">
        <a:lnSpc>
          <a:spcPct val="90000"/>
        </a:lnSpc>
        <a:spcBef>
          <a:spcPct val="0"/>
        </a:spcBef>
        <a:buNone/>
        <a:defRPr sz="3600" b="1" i="0" kern="1200" baseline="0">
          <a:solidFill>
            <a:schemeClr val="bg1"/>
          </a:solidFill>
          <a:latin typeface="FreightSans Pro Semibold" panose="020006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FreightSans Pro Medium" panose="02000606030000020004" pitchFamily="2" charset="0"/>
          <a:ea typeface="FreightSans Pro Medium" panose="0200060603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bg1"/>
          </a:solidFill>
          <a:latin typeface="FreightSans Pro Medium" panose="02000606030000020004" pitchFamily="2" charset="0"/>
          <a:ea typeface="FreightSans Pro Medium" panose="0200060603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bg1"/>
          </a:solidFill>
          <a:latin typeface="FreightSans Pro Medium" panose="02000606030000020004" pitchFamily="2" charset="0"/>
          <a:ea typeface="FreightSans Pro Medium" panose="0200060603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bg1"/>
          </a:solidFill>
          <a:latin typeface="FreightSans Pro Medium" panose="02000606030000020004" pitchFamily="2"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bg1"/>
          </a:solidFill>
          <a:latin typeface="FreightSans Pro Medium" panose="02000606030000020004" pitchFamily="2"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F64D0-6E98-684E-B0C9-29F6B54B9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CE21B3B-7B94-8445-98AA-1C18CCE74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5C2AEF-2A28-454C-9457-72FEB0A57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2/17/22</a:t>
            </a:fld>
            <a:endParaRPr lang="en-US" dirty="0"/>
          </a:p>
        </p:txBody>
      </p:sp>
      <p:sp>
        <p:nvSpPr>
          <p:cNvPr id="5" name="Footer Placeholder 4">
            <a:extLst>
              <a:ext uri="{FF2B5EF4-FFF2-40B4-BE49-F238E27FC236}">
                <a16:creationId xmlns:a16="http://schemas.microsoft.com/office/drawing/2014/main" id="{34263BDB-7808-D540-BCBC-B02FB687C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9A63513-D77E-F945-9938-0A81EC44C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
        <p:nvSpPr>
          <p:cNvPr id="7" name="Rectangle 6">
            <a:extLst>
              <a:ext uri="{FF2B5EF4-FFF2-40B4-BE49-F238E27FC236}">
                <a16:creationId xmlns:a16="http://schemas.microsoft.com/office/drawing/2014/main" id="{D148C7C5-2953-A947-9A40-D65233D5FC37}"/>
              </a:ext>
            </a:extLst>
          </p:cNvPr>
          <p:cNvSpPr/>
          <p:nvPr userDrawn="1"/>
        </p:nvSpPr>
        <p:spPr>
          <a:xfrm>
            <a:off x="0" y="6742096"/>
            <a:ext cx="12192000" cy="274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9CF64E-2761-9B49-9709-B39F8163FA1A}"/>
              </a:ext>
            </a:extLst>
          </p:cNvPr>
          <p:cNvSpPr/>
          <p:nvPr userDrawn="1"/>
        </p:nvSpPr>
        <p:spPr>
          <a:xfrm>
            <a:off x="0" y="6807628"/>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AF5D81B-F13B-F449-BC36-DD1AE5F134A2}"/>
              </a:ext>
            </a:extLst>
          </p:cNvPr>
          <p:cNvPicPr>
            <a:picLocks noChangeAspect="1"/>
          </p:cNvPicPr>
          <p:nvPr userDrawn="1"/>
        </p:nvPicPr>
        <p:blipFill>
          <a:blip r:embed="rId13"/>
          <a:stretch>
            <a:fillRect/>
          </a:stretch>
        </p:blipFill>
        <p:spPr>
          <a:xfrm>
            <a:off x="9906577" y="5303373"/>
            <a:ext cx="2285423" cy="1418102"/>
          </a:xfrm>
          <a:prstGeom prst="rect">
            <a:avLst/>
          </a:prstGeom>
        </p:spPr>
      </p:pic>
    </p:spTree>
    <p:extLst>
      <p:ext uri="{BB962C8B-B14F-4D97-AF65-F5344CB8AC3E}">
        <p14:creationId xmlns:p14="http://schemas.microsoft.com/office/powerpoint/2010/main" val="216324336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F64D0-6E98-684E-B0C9-29F6B54B9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CE21B3B-7B94-8445-98AA-1C18CCE74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5C2AEF-2A28-454C-9457-72FEB0A57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2/17/22</a:t>
            </a:fld>
            <a:endParaRPr lang="en-US" dirty="0"/>
          </a:p>
        </p:txBody>
      </p:sp>
      <p:sp>
        <p:nvSpPr>
          <p:cNvPr id="5" name="Footer Placeholder 4">
            <a:extLst>
              <a:ext uri="{FF2B5EF4-FFF2-40B4-BE49-F238E27FC236}">
                <a16:creationId xmlns:a16="http://schemas.microsoft.com/office/drawing/2014/main" id="{34263BDB-7808-D540-BCBC-B02FB687C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9A63513-D77E-F945-9938-0A81EC44C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6990523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rnellhealthequityundergrad.com/" TargetMode="External"/><Relationship Id="rId2" Type="http://schemas.openxmlformats.org/officeDocument/2006/relationships/hyperlink" Target="https://centerforhealthequity.cornell.edu/education/training/" TargetMode="Externa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hyperlink" Target="https://socialsciences.cornell.edu/research-incubation/2021-ccss-grant-writing-development-program" TargetMode="Externa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hyperlink" Target="https://centerforhealthequity.cornell.edu/research/pilot-projects/" TargetMode="Externa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hyperlink" Target="https://centerforhealthequity.cornell.edu/home/membership-application/" TargetMode="Externa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hyperlink" Target="https://socialsciences.cornell.edu/" TargetMode="Externa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g"/><Relationship Id="rId18" Type="http://schemas.openxmlformats.org/officeDocument/2006/relationships/image" Target="../media/image66.jpg"/><Relationship Id="rId3" Type="http://schemas.openxmlformats.org/officeDocument/2006/relationships/image" Target="../media/image51.jpg"/><Relationship Id="rId21" Type="http://schemas.openxmlformats.org/officeDocument/2006/relationships/image" Target="../media/image69.jpg"/><Relationship Id="rId7" Type="http://schemas.openxmlformats.org/officeDocument/2006/relationships/image" Target="../media/image55.jpg"/><Relationship Id="rId12" Type="http://schemas.openxmlformats.org/officeDocument/2006/relationships/image" Target="../media/image60.jpg"/><Relationship Id="rId17" Type="http://schemas.openxmlformats.org/officeDocument/2006/relationships/image" Target="../media/image65.jpg"/><Relationship Id="rId25" Type="http://schemas.openxmlformats.org/officeDocument/2006/relationships/hyperlink" Target="http://www.cpc.cornell.edu/" TargetMode="External"/><Relationship Id="rId2" Type="http://schemas.openxmlformats.org/officeDocument/2006/relationships/image" Target="../media/image50.jpg"/><Relationship Id="rId16" Type="http://schemas.openxmlformats.org/officeDocument/2006/relationships/image" Target="../media/image64.jpg"/><Relationship Id="rId20" Type="http://schemas.openxmlformats.org/officeDocument/2006/relationships/image" Target="../media/image68.jpg"/><Relationship Id="rId1" Type="http://schemas.openxmlformats.org/officeDocument/2006/relationships/slideLayout" Target="../slideLayouts/slideLayout52.xml"/><Relationship Id="rId6" Type="http://schemas.openxmlformats.org/officeDocument/2006/relationships/image" Target="../media/image54.jpg"/><Relationship Id="rId11" Type="http://schemas.openxmlformats.org/officeDocument/2006/relationships/image" Target="../media/image59.png"/><Relationship Id="rId24" Type="http://schemas.openxmlformats.org/officeDocument/2006/relationships/image" Target="../media/image72.jpeg"/><Relationship Id="rId5" Type="http://schemas.openxmlformats.org/officeDocument/2006/relationships/image" Target="../media/image53.jpg"/><Relationship Id="rId15" Type="http://schemas.openxmlformats.org/officeDocument/2006/relationships/image" Target="../media/image63.jpg"/><Relationship Id="rId23" Type="http://schemas.openxmlformats.org/officeDocument/2006/relationships/image" Target="../media/image71.jpeg"/><Relationship Id="rId10" Type="http://schemas.openxmlformats.org/officeDocument/2006/relationships/image" Target="../media/image58.jpg"/><Relationship Id="rId19" Type="http://schemas.openxmlformats.org/officeDocument/2006/relationships/image" Target="../media/image67.jpg"/><Relationship Id="rId4" Type="http://schemas.openxmlformats.org/officeDocument/2006/relationships/image" Target="../media/image52.png"/><Relationship Id="rId9" Type="http://schemas.openxmlformats.org/officeDocument/2006/relationships/image" Target="../media/image57.jpg"/><Relationship Id="rId14" Type="http://schemas.openxmlformats.org/officeDocument/2006/relationships/image" Target="../media/image62.jpeg"/><Relationship Id="rId22" Type="http://schemas.openxmlformats.org/officeDocument/2006/relationships/image" Target="../media/image70.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hyperlink" Target="https://einaudi.cornell.edu/" TargetMode="External"/><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76.jpg"/><Relationship Id="rId5" Type="http://schemas.openxmlformats.org/officeDocument/2006/relationships/image" Target="../media/image75.jpg"/><Relationship Id="rId10" Type="http://schemas.openxmlformats.org/officeDocument/2006/relationships/image" Target="../media/image80.jpg"/><Relationship Id="rId4" Type="http://schemas.openxmlformats.org/officeDocument/2006/relationships/image" Target="../media/image74.jpg"/><Relationship Id="rId9" Type="http://schemas.openxmlformats.org/officeDocument/2006/relationships/image" Target="../media/image7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mailto:maria.d.Fitzpatrick@cornell.edu" TargetMode="Externa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7.jpeg"/><Relationship Id="rId1" Type="http://schemas.openxmlformats.org/officeDocument/2006/relationships/slideLayout" Target="../slideLayouts/slideLayout19.xml"/><Relationship Id="rId5" Type="http://schemas.openxmlformats.org/officeDocument/2006/relationships/image" Target="../media/image29.jp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F861-266E-4913-811E-DC94BAF75A09}"/>
              </a:ext>
            </a:extLst>
          </p:cNvPr>
          <p:cNvSpPr>
            <a:spLocks noGrp="1"/>
          </p:cNvSpPr>
          <p:nvPr>
            <p:ph type="title"/>
          </p:nvPr>
        </p:nvSpPr>
        <p:spPr/>
        <p:txBody>
          <a:bodyPr>
            <a:normAutofit fontScale="90000"/>
          </a:bodyPr>
          <a:lstStyle/>
          <a:p>
            <a:r>
              <a:rPr lang="en-US" dirty="0"/>
              <a:t>AVP of Social Sciences</a:t>
            </a:r>
            <a:br>
              <a:rPr lang="en-US" dirty="0"/>
            </a:br>
            <a:r>
              <a:rPr lang="en-US" dirty="0"/>
              <a:t>Office of the Vice President for Research and Innovation</a:t>
            </a:r>
          </a:p>
        </p:txBody>
      </p:sp>
      <p:sp>
        <p:nvSpPr>
          <p:cNvPr id="3" name="Text Placeholder 2">
            <a:extLst>
              <a:ext uri="{FF2B5EF4-FFF2-40B4-BE49-F238E27FC236}">
                <a16:creationId xmlns:a16="http://schemas.microsoft.com/office/drawing/2014/main" id="{0133C22C-72AC-4218-AE5D-C51715B9B282}"/>
              </a:ext>
            </a:extLst>
          </p:cNvPr>
          <p:cNvSpPr>
            <a:spLocks noGrp="1"/>
          </p:cNvSpPr>
          <p:nvPr>
            <p:ph type="body" sz="quarter" idx="13"/>
          </p:nvPr>
        </p:nvSpPr>
        <p:spPr>
          <a:xfrm>
            <a:off x="438152" y="5742454"/>
            <a:ext cx="5516033" cy="1066800"/>
          </a:xfrm>
        </p:spPr>
        <p:txBody>
          <a:bodyPr/>
          <a:lstStyle/>
          <a:p>
            <a:r>
              <a:rPr lang="en-US" b="0" i="1" dirty="0">
                <a:effectLst/>
                <a:latin typeface="Verdana" panose="020B0604030504040204" pitchFamily="34" charset="0"/>
              </a:rPr>
              <a:t>Cornell’s Academic Centers: An Overview of Resources and Programs</a:t>
            </a:r>
          </a:p>
          <a:p>
            <a:r>
              <a:rPr lang="en-US" i="1" dirty="0">
                <a:latin typeface="Verdana" panose="020B0604030504040204" pitchFamily="34" charset="0"/>
              </a:rPr>
              <a:t>February 17, 2022</a:t>
            </a:r>
            <a:endParaRPr lang="en-US" dirty="0"/>
          </a:p>
        </p:txBody>
      </p:sp>
    </p:spTree>
    <p:extLst>
      <p:ext uri="{BB962C8B-B14F-4D97-AF65-F5344CB8AC3E}">
        <p14:creationId xmlns:p14="http://schemas.microsoft.com/office/powerpoint/2010/main" val="236704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B71720"/>
          </a:solidFill>
        </p:spPr>
      </p:sp>
      <p:grpSp>
        <p:nvGrpSpPr>
          <p:cNvPr id="3" name="Group 3"/>
          <p:cNvGrpSpPr/>
          <p:nvPr/>
        </p:nvGrpSpPr>
        <p:grpSpPr>
          <a:xfrm>
            <a:off x="1490730" y="1295400"/>
            <a:ext cx="9210541" cy="2605468"/>
            <a:chOff x="0" y="-672885"/>
            <a:chExt cx="18421082" cy="5210938"/>
          </a:xfrm>
        </p:grpSpPr>
        <p:sp>
          <p:nvSpPr>
            <p:cNvPr id="4" name="TextBox 4"/>
            <p:cNvSpPr txBox="1"/>
            <p:nvPr/>
          </p:nvSpPr>
          <p:spPr>
            <a:xfrm>
              <a:off x="2589838" y="-672885"/>
              <a:ext cx="13241406" cy="1149802"/>
            </a:xfrm>
            <a:prstGeom prst="rect">
              <a:avLst/>
            </a:prstGeom>
          </p:spPr>
          <p:txBody>
            <a:bodyPr lIns="0" tIns="0" rIns="0" bIns="0" rtlCol="0" anchor="t">
              <a:spAutoFit/>
            </a:bodyPr>
            <a:lstStyle/>
            <a:p>
              <a:pPr algn="ctr">
                <a:lnSpc>
                  <a:spcPts val="4100"/>
                </a:lnSpc>
                <a:spcBef>
                  <a:spcPct val="0"/>
                </a:spcBef>
              </a:pPr>
              <a:r>
                <a:rPr lang="en-US" sz="5334" spc="55" dirty="0">
                  <a:solidFill>
                    <a:srgbClr val="B71720"/>
                  </a:solidFill>
                  <a:latin typeface="Roboto Bold"/>
                </a:rPr>
                <a:t>The Center's Vision</a:t>
              </a:r>
            </a:p>
          </p:txBody>
        </p:sp>
        <p:sp>
          <p:nvSpPr>
            <p:cNvPr id="5" name="TextBox 5"/>
            <p:cNvSpPr txBox="1"/>
            <p:nvPr/>
          </p:nvSpPr>
          <p:spPr>
            <a:xfrm>
              <a:off x="0" y="1584166"/>
              <a:ext cx="18421082" cy="2953887"/>
            </a:xfrm>
            <a:prstGeom prst="rect">
              <a:avLst/>
            </a:prstGeom>
          </p:spPr>
          <p:txBody>
            <a:bodyPr lIns="0" tIns="0" rIns="0" bIns="0" rtlCol="0" anchor="t">
              <a:spAutoFit/>
            </a:bodyPr>
            <a:lstStyle/>
            <a:p>
              <a:pPr algn="ctr">
                <a:lnSpc>
                  <a:spcPts val="3900"/>
                </a:lnSpc>
              </a:pPr>
              <a:r>
                <a:rPr lang="en-US" sz="3000" dirty="0">
                  <a:solidFill>
                    <a:srgbClr val="14110F"/>
                  </a:solidFill>
                  <a:latin typeface="Roboto Bold"/>
                </a:rPr>
                <a:t>To achieve health equity in local, national, and global communities through partnerships for cross-campus collaborative research, education, service, and advocacy.</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404755" y="1100345"/>
            <a:ext cx="9382491" cy="844205"/>
          </a:xfrm>
          <a:prstGeom prst="rect">
            <a:avLst/>
          </a:prstGeom>
        </p:spPr>
        <p:txBody>
          <a:bodyPr lIns="0" tIns="0" rIns="0" bIns="0" rtlCol="0" anchor="t">
            <a:spAutoFit/>
          </a:bodyPr>
          <a:lstStyle/>
          <a:p>
            <a:pPr algn="ctr" defTabSz="609630">
              <a:lnSpc>
                <a:spcPts val="6934"/>
              </a:lnSpc>
              <a:spcBef>
                <a:spcPct val="0"/>
              </a:spcBef>
            </a:pPr>
            <a:r>
              <a:rPr lang="en-US" sz="5334" spc="-53" dirty="0">
                <a:solidFill>
                  <a:srgbClr val="FFFFFF"/>
                </a:solidFill>
                <a:latin typeface="Roboto Bold"/>
              </a:rPr>
              <a:t>The Center's Mission</a:t>
            </a:r>
          </a:p>
        </p:txBody>
      </p:sp>
      <p:sp>
        <p:nvSpPr>
          <p:cNvPr id="3" name="AutoShape 3"/>
          <p:cNvSpPr/>
          <p:nvPr/>
        </p:nvSpPr>
        <p:spPr>
          <a:xfrm>
            <a:off x="6275" y="5913498"/>
            <a:ext cx="12185725" cy="944502"/>
          </a:xfrm>
          <a:prstGeom prst="rect">
            <a:avLst/>
          </a:prstGeom>
          <a:solidFill>
            <a:srgbClr val="14110F"/>
          </a:solidFill>
        </p:spPr>
      </p:sp>
      <p:grpSp>
        <p:nvGrpSpPr>
          <p:cNvPr id="4" name="Group 4"/>
          <p:cNvGrpSpPr/>
          <p:nvPr/>
        </p:nvGrpSpPr>
        <p:grpSpPr>
          <a:xfrm>
            <a:off x="414194" y="3072922"/>
            <a:ext cx="2015529" cy="1572045"/>
            <a:chOff x="0" y="0"/>
            <a:chExt cx="1563189" cy="1219235"/>
          </a:xfrm>
        </p:grpSpPr>
        <p:sp>
          <p:nvSpPr>
            <p:cNvPr id="5" name="Freeform 5"/>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TextBox 6"/>
          <p:cNvSpPr txBox="1"/>
          <p:nvPr/>
        </p:nvSpPr>
        <p:spPr>
          <a:xfrm>
            <a:off x="592050" y="4111156"/>
            <a:ext cx="1614637" cy="350160"/>
          </a:xfrm>
          <a:prstGeom prst="rect">
            <a:avLst/>
          </a:prstGeom>
        </p:spPr>
        <p:txBody>
          <a:bodyPr lIns="0" tIns="0" rIns="0" bIns="0" rtlCol="0" anchor="t">
            <a:spAutoFit/>
          </a:bodyPr>
          <a:lstStyle/>
          <a:p>
            <a:pPr defTabSz="609630">
              <a:lnSpc>
                <a:spcPts val="1382"/>
              </a:lnSpc>
            </a:pPr>
            <a:r>
              <a:rPr lang="en-US" sz="1063" spc="21" dirty="0">
                <a:solidFill>
                  <a:srgbClr val="14110F"/>
                </a:solidFill>
                <a:latin typeface="Roboto Bold"/>
              </a:rPr>
              <a:t>Generating and sharing new knowledge</a:t>
            </a:r>
          </a:p>
        </p:txBody>
      </p:sp>
      <p:sp>
        <p:nvSpPr>
          <p:cNvPr id="7" name="TextBox 7"/>
          <p:cNvSpPr txBox="1"/>
          <p:nvPr/>
        </p:nvSpPr>
        <p:spPr>
          <a:xfrm>
            <a:off x="592050" y="3161465"/>
            <a:ext cx="1440401" cy="386068"/>
          </a:xfrm>
          <a:prstGeom prst="rect">
            <a:avLst/>
          </a:prstGeom>
        </p:spPr>
        <p:txBody>
          <a:bodyPr lIns="0" tIns="0" rIns="0" bIns="0" rtlCol="0" anchor="t">
            <a:spAutoFit/>
          </a:bodyPr>
          <a:lstStyle/>
          <a:p>
            <a:pPr algn="just" defTabSz="609630">
              <a:lnSpc>
                <a:spcPts val="3175"/>
              </a:lnSpc>
              <a:spcBef>
                <a:spcPct val="0"/>
              </a:spcBef>
            </a:pPr>
            <a:r>
              <a:rPr lang="en-US" sz="2442" spc="-24">
                <a:solidFill>
                  <a:srgbClr val="14110F">
                    <a:alpha val="29804"/>
                  </a:srgbClr>
                </a:solidFill>
                <a:latin typeface="Roboto"/>
              </a:rPr>
              <a:t>1</a:t>
            </a:r>
          </a:p>
        </p:txBody>
      </p:sp>
      <p:grpSp>
        <p:nvGrpSpPr>
          <p:cNvPr id="8" name="Group 8"/>
          <p:cNvGrpSpPr/>
          <p:nvPr/>
        </p:nvGrpSpPr>
        <p:grpSpPr>
          <a:xfrm>
            <a:off x="2709595" y="3072922"/>
            <a:ext cx="2015529" cy="1572045"/>
            <a:chOff x="0" y="0"/>
            <a:chExt cx="1563189" cy="1219235"/>
          </a:xfrm>
        </p:grpSpPr>
        <p:sp>
          <p:nvSpPr>
            <p:cNvPr id="9" name="Freeform 9"/>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0" name="TextBox 10"/>
          <p:cNvSpPr txBox="1"/>
          <p:nvPr/>
        </p:nvSpPr>
        <p:spPr>
          <a:xfrm>
            <a:off x="2887449" y="3760569"/>
            <a:ext cx="1675939" cy="709233"/>
          </a:xfrm>
          <a:prstGeom prst="rect">
            <a:avLst/>
          </a:prstGeom>
        </p:spPr>
        <p:txBody>
          <a:bodyPr lIns="0" tIns="0" rIns="0" bIns="0" rtlCol="0" anchor="t">
            <a:spAutoFit/>
          </a:bodyPr>
          <a:lstStyle/>
          <a:p>
            <a:pPr defTabSz="609630">
              <a:lnSpc>
                <a:spcPts val="1382"/>
              </a:lnSpc>
              <a:spcBef>
                <a:spcPct val="0"/>
              </a:spcBef>
            </a:pPr>
            <a:r>
              <a:rPr lang="en-US" sz="1063" spc="21" dirty="0">
                <a:solidFill>
                  <a:srgbClr val="14110F"/>
                </a:solidFill>
                <a:latin typeface="Roboto Bold"/>
              </a:rPr>
              <a:t>Training outstanding investigators, with an emphasis on people from underrepresented groups.</a:t>
            </a:r>
          </a:p>
        </p:txBody>
      </p:sp>
      <p:sp>
        <p:nvSpPr>
          <p:cNvPr id="11" name="TextBox 11"/>
          <p:cNvSpPr txBox="1"/>
          <p:nvPr/>
        </p:nvSpPr>
        <p:spPr>
          <a:xfrm>
            <a:off x="2887450" y="3161465"/>
            <a:ext cx="1440401" cy="386068"/>
          </a:xfrm>
          <a:prstGeom prst="rect">
            <a:avLst/>
          </a:prstGeom>
        </p:spPr>
        <p:txBody>
          <a:bodyPr lIns="0" tIns="0" rIns="0" bIns="0" rtlCol="0" anchor="t">
            <a:spAutoFit/>
          </a:bodyPr>
          <a:lstStyle/>
          <a:p>
            <a:pPr algn="just" defTabSz="609630">
              <a:lnSpc>
                <a:spcPts val="3175"/>
              </a:lnSpc>
              <a:spcBef>
                <a:spcPct val="0"/>
              </a:spcBef>
            </a:pPr>
            <a:r>
              <a:rPr lang="en-US" sz="2442" spc="-24">
                <a:solidFill>
                  <a:srgbClr val="14110F">
                    <a:alpha val="29804"/>
                  </a:srgbClr>
                </a:solidFill>
                <a:latin typeface="Roboto"/>
              </a:rPr>
              <a:t>2</a:t>
            </a:r>
          </a:p>
        </p:txBody>
      </p:sp>
      <p:grpSp>
        <p:nvGrpSpPr>
          <p:cNvPr id="12" name="Group 12"/>
          <p:cNvGrpSpPr/>
          <p:nvPr/>
        </p:nvGrpSpPr>
        <p:grpSpPr>
          <a:xfrm>
            <a:off x="5004995" y="3072922"/>
            <a:ext cx="2015529" cy="1572045"/>
            <a:chOff x="0" y="0"/>
            <a:chExt cx="1563189" cy="1219235"/>
          </a:xfrm>
        </p:grpSpPr>
        <p:sp>
          <p:nvSpPr>
            <p:cNvPr id="13" name="Freeform 13"/>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4" name="TextBox 14"/>
          <p:cNvSpPr txBox="1"/>
          <p:nvPr/>
        </p:nvSpPr>
        <p:spPr>
          <a:xfrm>
            <a:off x="5182850" y="3935863"/>
            <a:ext cx="1614637" cy="529697"/>
          </a:xfrm>
          <a:prstGeom prst="rect">
            <a:avLst/>
          </a:prstGeom>
        </p:spPr>
        <p:txBody>
          <a:bodyPr lIns="0" tIns="0" rIns="0" bIns="0" rtlCol="0" anchor="t">
            <a:spAutoFit/>
          </a:bodyPr>
          <a:lstStyle/>
          <a:p>
            <a:pPr defTabSz="609630">
              <a:lnSpc>
                <a:spcPts val="1382"/>
              </a:lnSpc>
              <a:spcBef>
                <a:spcPct val="0"/>
              </a:spcBef>
            </a:pPr>
            <a:r>
              <a:rPr lang="en-US" sz="1063" spc="21" dirty="0">
                <a:solidFill>
                  <a:srgbClr val="14110F"/>
                </a:solidFill>
                <a:latin typeface="Roboto Bold"/>
              </a:rPr>
              <a:t>Educating students, trainees, faculty, and communities.</a:t>
            </a:r>
          </a:p>
        </p:txBody>
      </p:sp>
      <p:sp>
        <p:nvSpPr>
          <p:cNvPr id="15" name="TextBox 15"/>
          <p:cNvSpPr txBox="1"/>
          <p:nvPr/>
        </p:nvSpPr>
        <p:spPr>
          <a:xfrm>
            <a:off x="5182850" y="3161465"/>
            <a:ext cx="1440401" cy="386068"/>
          </a:xfrm>
          <a:prstGeom prst="rect">
            <a:avLst/>
          </a:prstGeom>
        </p:spPr>
        <p:txBody>
          <a:bodyPr lIns="0" tIns="0" rIns="0" bIns="0" rtlCol="0" anchor="t">
            <a:spAutoFit/>
          </a:bodyPr>
          <a:lstStyle/>
          <a:p>
            <a:pPr algn="just" defTabSz="609630">
              <a:lnSpc>
                <a:spcPts val="3175"/>
              </a:lnSpc>
              <a:spcBef>
                <a:spcPct val="0"/>
              </a:spcBef>
            </a:pPr>
            <a:r>
              <a:rPr lang="en-US" sz="2442" spc="-24">
                <a:solidFill>
                  <a:srgbClr val="14110F">
                    <a:alpha val="29804"/>
                  </a:srgbClr>
                </a:solidFill>
                <a:latin typeface="Roboto"/>
              </a:rPr>
              <a:t>3</a:t>
            </a:r>
          </a:p>
        </p:txBody>
      </p:sp>
      <p:grpSp>
        <p:nvGrpSpPr>
          <p:cNvPr id="16" name="Group 16"/>
          <p:cNvGrpSpPr/>
          <p:nvPr/>
        </p:nvGrpSpPr>
        <p:grpSpPr>
          <a:xfrm>
            <a:off x="7368360" y="3072922"/>
            <a:ext cx="2015529" cy="1572045"/>
            <a:chOff x="0" y="0"/>
            <a:chExt cx="1563189" cy="1219235"/>
          </a:xfrm>
        </p:grpSpPr>
        <p:sp>
          <p:nvSpPr>
            <p:cNvPr id="17" name="Freeform 1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8" name="TextBox 18"/>
          <p:cNvSpPr txBox="1"/>
          <p:nvPr/>
        </p:nvSpPr>
        <p:spPr>
          <a:xfrm>
            <a:off x="7546214" y="3935863"/>
            <a:ext cx="1614637" cy="350160"/>
          </a:xfrm>
          <a:prstGeom prst="rect">
            <a:avLst/>
          </a:prstGeom>
        </p:spPr>
        <p:txBody>
          <a:bodyPr lIns="0" tIns="0" rIns="0" bIns="0" rtlCol="0" anchor="t">
            <a:spAutoFit/>
          </a:bodyPr>
          <a:lstStyle/>
          <a:p>
            <a:pPr defTabSz="609630">
              <a:lnSpc>
                <a:spcPts val="1382"/>
              </a:lnSpc>
            </a:pPr>
            <a:r>
              <a:rPr lang="en-US" sz="1063" spc="21" dirty="0">
                <a:solidFill>
                  <a:srgbClr val="14110F"/>
                </a:solidFill>
                <a:latin typeface="Roboto Bold"/>
              </a:rPr>
              <a:t>Engaging with diverse communities in this work.</a:t>
            </a:r>
          </a:p>
        </p:txBody>
      </p:sp>
      <p:sp>
        <p:nvSpPr>
          <p:cNvPr id="19" name="TextBox 19"/>
          <p:cNvSpPr txBox="1"/>
          <p:nvPr/>
        </p:nvSpPr>
        <p:spPr>
          <a:xfrm>
            <a:off x="7546214" y="3161465"/>
            <a:ext cx="1440401" cy="386068"/>
          </a:xfrm>
          <a:prstGeom prst="rect">
            <a:avLst/>
          </a:prstGeom>
        </p:spPr>
        <p:txBody>
          <a:bodyPr lIns="0" tIns="0" rIns="0" bIns="0" rtlCol="0" anchor="t">
            <a:spAutoFit/>
          </a:bodyPr>
          <a:lstStyle/>
          <a:p>
            <a:pPr algn="just" defTabSz="609630">
              <a:lnSpc>
                <a:spcPts val="3175"/>
              </a:lnSpc>
              <a:spcBef>
                <a:spcPct val="0"/>
              </a:spcBef>
            </a:pPr>
            <a:r>
              <a:rPr lang="en-US" sz="2442" spc="-24">
                <a:solidFill>
                  <a:srgbClr val="14110F">
                    <a:alpha val="29804"/>
                  </a:srgbClr>
                </a:solidFill>
                <a:latin typeface="Roboto"/>
              </a:rPr>
              <a:t>4</a:t>
            </a:r>
          </a:p>
        </p:txBody>
      </p:sp>
      <p:grpSp>
        <p:nvGrpSpPr>
          <p:cNvPr id="20" name="Group 20"/>
          <p:cNvGrpSpPr/>
          <p:nvPr/>
        </p:nvGrpSpPr>
        <p:grpSpPr>
          <a:xfrm>
            <a:off x="9663760" y="3072922"/>
            <a:ext cx="2015529" cy="1572045"/>
            <a:chOff x="0" y="0"/>
            <a:chExt cx="1563189" cy="1219235"/>
          </a:xfrm>
        </p:grpSpPr>
        <p:sp>
          <p:nvSpPr>
            <p:cNvPr id="21" name="Freeform 21"/>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22" name="TextBox 22"/>
          <p:cNvSpPr txBox="1"/>
          <p:nvPr/>
        </p:nvSpPr>
        <p:spPr>
          <a:xfrm>
            <a:off x="9841614" y="3935863"/>
            <a:ext cx="1675939" cy="529697"/>
          </a:xfrm>
          <a:prstGeom prst="rect">
            <a:avLst/>
          </a:prstGeom>
        </p:spPr>
        <p:txBody>
          <a:bodyPr lIns="0" tIns="0" rIns="0" bIns="0" rtlCol="0" anchor="t">
            <a:spAutoFit/>
          </a:bodyPr>
          <a:lstStyle/>
          <a:p>
            <a:pPr defTabSz="609630">
              <a:lnSpc>
                <a:spcPts val="1382"/>
              </a:lnSpc>
              <a:spcBef>
                <a:spcPct val="0"/>
              </a:spcBef>
            </a:pPr>
            <a:r>
              <a:rPr lang="en-US" sz="1063" spc="21">
                <a:solidFill>
                  <a:srgbClr val="14110F"/>
                </a:solidFill>
                <a:latin typeface="Roboto Bold"/>
              </a:rPr>
              <a:t>Applying knowledge to maximize its impact on practice and policy.</a:t>
            </a:r>
          </a:p>
        </p:txBody>
      </p:sp>
      <p:sp>
        <p:nvSpPr>
          <p:cNvPr id="23" name="TextBox 23"/>
          <p:cNvSpPr txBox="1"/>
          <p:nvPr/>
        </p:nvSpPr>
        <p:spPr>
          <a:xfrm>
            <a:off x="9841614" y="3161465"/>
            <a:ext cx="1440401" cy="386068"/>
          </a:xfrm>
          <a:prstGeom prst="rect">
            <a:avLst/>
          </a:prstGeom>
        </p:spPr>
        <p:txBody>
          <a:bodyPr lIns="0" tIns="0" rIns="0" bIns="0" rtlCol="0" anchor="t">
            <a:spAutoFit/>
          </a:bodyPr>
          <a:lstStyle/>
          <a:p>
            <a:pPr algn="just" defTabSz="609630">
              <a:lnSpc>
                <a:spcPts val="3175"/>
              </a:lnSpc>
              <a:spcBef>
                <a:spcPct val="0"/>
              </a:spcBef>
            </a:pPr>
            <a:r>
              <a:rPr lang="en-US" sz="2442" spc="-24">
                <a:solidFill>
                  <a:srgbClr val="14110F">
                    <a:alpha val="29804"/>
                  </a:srgbClr>
                </a:solidFill>
                <a:latin typeface="Roboto"/>
              </a:rPr>
              <a:t>5</a:t>
            </a:r>
          </a:p>
        </p:txBody>
      </p:sp>
      <p:sp>
        <p:nvSpPr>
          <p:cNvPr id="24" name="TextBox 24"/>
          <p:cNvSpPr txBox="1"/>
          <p:nvPr/>
        </p:nvSpPr>
        <p:spPr>
          <a:xfrm>
            <a:off x="414194" y="2439719"/>
            <a:ext cx="11371406" cy="294953"/>
          </a:xfrm>
          <a:prstGeom prst="rect">
            <a:avLst/>
          </a:prstGeom>
        </p:spPr>
        <p:txBody>
          <a:bodyPr wrap="square" lIns="0" tIns="0" rIns="0" bIns="0" rtlCol="0" anchor="t">
            <a:spAutoFit/>
          </a:bodyPr>
          <a:lstStyle/>
          <a:p>
            <a:pPr algn="just" defTabSz="609630">
              <a:lnSpc>
                <a:spcPts val="2253"/>
              </a:lnSpc>
              <a:spcBef>
                <a:spcPct val="0"/>
              </a:spcBef>
            </a:pPr>
            <a:r>
              <a:rPr lang="en-US" sz="2133" spc="35" dirty="0">
                <a:solidFill>
                  <a:srgbClr val="14110F"/>
                </a:solidFill>
                <a:latin typeface="Roboto Bold"/>
              </a:rPr>
              <a:t>The fivefold mission of the Cornell Center for Health Equity is to advance health equity by: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B71720"/>
          </a:solidFill>
        </p:spPr>
      </p:sp>
      <p:grpSp>
        <p:nvGrpSpPr>
          <p:cNvPr id="3" name="Group 3"/>
          <p:cNvGrpSpPr/>
          <p:nvPr/>
        </p:nvGrpSpPr>
        <p:grpSpPr>
          <a:xfrm>
            <a:off x="317500" y="482600"/>
            <a:ext cx="11544300" cy="5337693"/>
            <a:chOff x="-2371859" y="-2298485"/>
            <a:chExt cx="23088601" cy="10675385"/>
          </a:xfrm>
        </p:grpSpPr>
        <p:sp>
          <p:nvSpPr>
            <p:cNvPr id="4" name="TextBox 4"/>
            <p:cNvSpPr txBox="1"/>
            <p:nvPr/>
          </p:nvSpPr>
          <p:spPr>
            <a:xfrm>
              <a:off x="-2371859" y="-2298485"/>
              <a:ext cx="22758401" cy="1149802"/>
            </a:xfrm>
            <a:prstGeom prst="rect">
              <a:avLst/>
            </a:prstGeom>
          </p:spPr>
          <p:txBody>
            <a:bodyPr wrap="square" lIns="0" tIns="0" rIns="0" bIns="0" rtlCol="0" anchor="t">
              <a:spAutoFit/>
            </a:bodyPr>
            <a:lstStyle/>
            <a:p>
              <a:pPr algn="ctr" defTabSz="609630">
                <a:lnSpc>
                  <a:spcPts val="4100"/>
                </a:lnSpc>
                <a:spcBef>
                  <a:spcPct val="0"/>
                </a:spcBef>
              </a:pPr>
              <a:r>
                <a:rPr lang="en-US" sz="5334" spc="55" dirty="0">
                  <a:solidFill>
                    <a:srgbClr val="B71720"/>
                  </a:solidFill>
                  <a:latin typeface="Roboto Bold"/>
                </a:rPr>
                <a:t>Center Resources and Activities</a:t>
              </a:r>
            </a:p>
          </p:txBody>
        </p:sp>
        <p:sp>
          <p:nvSpPr>
            <p:cNvPr id="5" name="TextBox 5"/>
            <p:cNvSpPr txBox="1"/>
            <p:nvPr/>
          </p:nvSpPr>
          <p:spPr>
            <a:xfrm>
              <a:off x="-2346459" y="-672885"/>
              <a:ext cx="23063201" cy="9049785"/>
            </a:xfrm>
            <a:prstGeom prst="rect">
              <a:avLst/>
            </a:prstGeom>
          </p:spPr>
          <p:txBody>
            <a:bodyPr wrap="square" lIns="0" tIns="0" rIns="0" bIns="0" rtlCol="0" anchor="t">
              <a:spAutoFit/>
            </a:bodyPr>
            <a:lstStyle/>
            <a:p>
              <a:pPr marL="152408" defTabSz="609630">
                <a:lnSpc>
                  <a:spcPct val="107000"/>
                </a:lnSpc>
              </a:pPr>
              <a:r>
                <a:rPr lang="en-US" sz="2667" b="1"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Monthly CCHEq Health Equity Seminar Series</a:t>
              </a:r>
              <a:b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This forum shares details on health equity and social justice work-in-progress. Occurs every first Friday of the month from 12:30 - 1:30 pm EST.</a:t>
              </a:r>
              <a:b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52408" defTabSz="609630">
                <a:lnSpc>
                  <a:spcPct val="107000"/>
                </a:lnSpc>
              </a:pPr>
              <a:r>
                <a:rPr lang="en-US" sz="2667" b="1"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Annual Symposia</a:t>
              </a:r>
              <a:r>
                <a:rPr lang="en-US" sz="2667"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b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 important goal of the annual symposia is to facilitate cross-campus and community collaborations</a:t>
              </a:r>
              <a:r>
                <a:rPr lang="en-US" sz="2667"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t>. </a:t>
              </a:r>
              <a:br>
                <a:rPr lang="en-US" sz="2667" dirty="0">
                  <a:solidFill>
                    <a:srgbClr val="404040"/>
                  </a:solidFill>
                  <a:latin typeface="Arial" panose="020B0604020202020204" pitchFamily="34" charset="0"/>
                  <a:ea typeface="Times New Roman" panose="02020603050405020304" pitchFamily="18" charset="0"/>
                  <a:cs typeface="Times New Roman" panose="02020603050405020304" pitchFamily="18" charset="0"/>
                </a:rPr>
              </a:b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52408" defTabSz="609630"/>
              <a:r>
                <a:rPr lang="en-US" sz="2667" b="1"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CCHEq Student Engagement Opportunities</a:t>
              </a:r>
              <a:r>
                <a:rPr lang="en-US" sz="2667" dirty="0">
                  <a:solidFill>
                    <a:srgbClr val="C00000"/>
                  </a:solidFill>
                  <a:latin typeface="Arial" panose="020B0604020202020204" pitchFamily="34" charset="0"/>
                  <a:ea typeface="Times New Roman" panose="02020603050405020304" pitchFamily="18" charset="0"/>
                </a:rPr>
                <a:t> </a:t>
              </a:r>
              <a:br>
                <a:rPr lang="en-US" sz="2667" dirty="0">
                  <a:solidFill>
                    <a:prstClr val="black"/>
                  </a:solidFill>
                  <a:latin typeface="Arial" panose="020B0604020202020204" pitchFamily="34" charset="0"/>
                  <a:ea typeface="Times New Roman" panose="02020603050405020304" pitchFamily="18" charset="0"/>
                </a:rPr>
              </a:br>
              <a:r>
                <a:rPr lang="en-US" sz="2667" dirty="0">
                  <a:solidFill>
                    <a:prstClr val="black"/>
                  </a:solidFill>
                  <a:latin typeface="Arial" panose="020B0604020202020204" pitchFamily="34" charset="0"/>
                  <a:ea typeface="Times New Roman" panose="02020603050405020304" pitchFamily="18" charset="0"/>
                </a:rPr>
                <a:t>The</a:t>
              </a:r>
              <a:r>
                <a:rPr lang="en-US" sz="2667" dirty="0">
                  <a:solidFill>
                    <a:prstClr val="black"/>
                  </a:solidFill>
                  <a:latin typeface="Arial" panose="020B0604020202020204" pitchFamily="34" charset="0"/>
                  <a:ea typeface="Calibri" panose="020F0502020204030204" pitchFamily="34" charset="0"/>
                </a:rPr>
                <a:t> </a:t>
              </a:r>
              <a:r>
                <a:rPr lang="en-US" sz="2667" dirty="0">
                  <a:solidFill>
                    <a:prstClr val="black"/>
                  </a:solidFill>
                  <a:latin typeface="Arial" panose="020B0604020202020204" pitchFamily="34" charset="0"/>
                  <a:ea typeface="Times New Roman" panose="02020603050405020304" pitchFamily="18" charset="0"/>
                </a:rPr>
                <a:t>CCHEq Undergraduate Student Chapter offers opportunities to engage with students who share the goal of advancing health equity.</a:t>
              </a:r>
              <a:endParaRPr lang="en-US" sz="2667" dirty="0">
                <a:solidFill>
                  <a:srgbClr val="14110F"/>
                </a:solidFill>
                <a:latin typeface="Roboto Bold"/>
              </a:endParaRPr>
            </a:p>
          </p:txBody>
        </p:sp>
      </p:grpSp>
    </p:spTree>
    <p:extLst>
      <p:ext uri="{BB962C8B-B14F-4D97-AF65-F5344CB8AC3E}">
        <p14:creationId xmlns:p14="http://schemas.microsoft.com/office/powerpoint/2010/main" val="177260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B71720"/>
          </a:solidFill>
        </p:spPr>
      </p:sp>
      <p:grpSp>
        <p:nvGrpSpPr>
          <p:cNvPr id="3" name="Group 3"/>
          <p:cNvGrpSpPr/>
          <p:nvPr/>
        </p:nvGrpSpPr>
        <p:grpSpPr>
          <a:xfrm>
            <a:off x="317500" y="482600"/>
            <a:ext cx="11544300" cy="4793907"/>
            <a:chOff x="-2371859" y="-2298485"/>
            <a:chExt cx="23088601" cy="9587811"/>
          </a:xfrm>
        </p:grpSpPr>
        <p:sp>
          <p:nvSpPr>
            <p:cNvPr id="4" name="TextBox 4"/>
            <p:cNvSpPr txBox="1"/>
            <p:nvPr/>
          </p:nvSpPr>
          <p:spPr>
            <a:xfrm>
              <a:off x="-2371859" y="-2298485"/>
              <a:ext cx="22758401" cy="1149802"/>
            </a:xfrm>
            <a:prstGeom prst="rect">
              <a:avLst/>
            </a:prstGeom>
          </p:spPr>
          <p:txBody>
            <a:bodyPr wrap="square" lIns="0" tIns="0" rIns="0" bIns="0" rtlCol="0" anchor="t">
              <a:spAutoFit/>
            </a:bodyPr>
            <a:lstStyle/>
            <a:p>
              <a:pPr algn="ctr" defTabSz="609630">
                <a:lnSpc>
                  <a:spcPts val="4100"/>
                </a:lnSpc>
                <a:spcBef>
                  <a:spcPct val="0"/>
                </a:spcBef>
              </a:pPr>
              <a:r>
                <a:rPr lang="en-US" sz="5334" spc="55" dirty="0">
                  <a:solidFill>
                    <a:srgbClr val="B71720"/>
                  </a:solidFill>
                  <a:latin typeface="Roboto Bold"/>
                </a:rPr>
                <a:t>Center Resources and Activities</a:t>
              </a:r>
            </a:p>
          </p:txBody>
        </p:sp>
        <p:sp>
          <p:nvSpPr>
            <p:cNvPr id="5" name="TextBox 5"/>
            <p:cNvSpPr txBox="1"/>
            <p:nvPr/>
          </p:nvSpPr>
          <p:spPr>
            <a:xfrm>
              <a:off x="-2346459" y="-571286"/>
              <a:ext cx="23063201" cy="7860612"/>
            </a:xfrm>
            <a:prstGeom prst="rect">
              <a:avLst/>
            </a:prstGeom>
          </p:spPr>
          <p:txBody>
            <a:bodyPr wrap="square" lIns="0" tIns="0" rIns="0" bIns="0" rtlCol="0" anchor="t">
              <a:spAutoFit/>
            </a:bodyPr>
            <a:lstStyle/>
            <a:p>
              <a:pPr marL="152408" defTabSz="609630">
                <a:lnSpc>
                  <a:spcPct val="107000"/>
                </a:lnSpc>
              </a:pPr>
              <a:r>
                <a:rPr lang="en-US" sz="2667" b="1"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Rapid-Response Collaborative Conversations</a:t>
              </a:r>
              <a:r>
                <a:rPr lang="en-US" sz="2667"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b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Brainstorming sessions are hosted to share knowledge and generate ideas in response to federal and foundation grant requests for proposals.</a:t>
              </a:r>
              <a:b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52408" defTabSz="609630">
                <a:lnSpc>
                  <a:spcPct val="107000"/>
                </a:lnSpc>
              </a:pPr>
              <a:r>
                <a:rPr lang="en-US" sz="2667" b="1"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CCSS Grant Writing Development Program</a:t>
              </a:r>
              <a:r>
                <a:rPr lang="en-US" sz="2667"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b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partnership with the Cornell Center for Social Sciences (CCSS) and Cornell Population Center (CPC), this program focuses on mentoring social science faculty through the process of writing an NIH grant from concept to submission. Announcements are issued at the start of the calendar year.</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9908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B71720"/>
          </a:solidFill>
        </p:spPr>
      </p:sp>
      <p:grpSp>
        <p:nvGrpSpPr>
          <p:cNvPr id="3" name="Group 3"/>
          <p:cNvGrpSpPr/>
          <p:nvPr/>
        </p:nvGrpSpPr>
        <p:grpSpPr>
          <a:xfrm>
            <a:off x="317500" y="482600"/>
            <a:ext cx="11544300" cy="5277181"/>
            <a:chOff x="-2371859" y="-2298485"/>
            <a:chExt cx="23088601" cy="10554362"/>
          </a:xfrm>
        </p:grpSpPr>
        <p:sp>
          <p:nvSpPr>
            <p:cNvPr id="4" name="TextBox 4"/>
            <p:cNvSpPr txBox="1"/>
            <p:nvPr/>
          </p:nvSpPr>
          <p:spPr>
            <a:xfrm>
              <a:off x="-2371859" y="-2298485"/>
              <a:ext cx="22758401" cy="1149802"/>
            </a:xfrm>
            <a:prstGeom prst="rect">
              <a:avLst/>
            </a:prstGeom>
          </p:spPr>
          <p:txBody>
            <a:bodyPr wrap="square" lIns="0" tIns="0" rIns="0" bIns="0" rtlCol="0" anchor="t">
              <a:spAutoFit/>
            </a:bodyPr>
            <a:lstStyle/>
            <a:p>
              <a:pPr algn="ctr" defTabSz="609630">
                <a:lnSpc>
                  <a:spcPts val="4100"/>
                </a:lnSpc>
                <a:spcBef>
                  <a:spcPct val="0"/>
                </a:spcBef>
              </a:pPr>
              <a:r>
                <a:rPr lang="en-US" sz="5334" spc="55" dirty="0">
                  <a:solidFill>
                    <a:srgbClr val="B71720"/>
                  </a:solidFill>
                  <a:latin typeface="Roboto Bold"/>
                </a:rPr>
                <a:t>Center Resources and Activities</a:t>
              </a:r>
            </a:p>
          </p:txBody>
        </p:sp>
        <p:sp>
          <p:nvSpPr>
            <p:cNvPr id="5" name="TextBox 5"/>
            <p:cNvSpPr txBox="1"/>
            <p:nvPr/>
          </p:nvSpPr>
          <p:spPr>
            <a:xfrm>
              <a:off x="-2346459" y="-571285"/>
              <a:ext cx="23063201" cy="8827162"/>
            </a:xfrm>
            <a:prstGeom prst="rect">
              <a:avLst/>
            </a:prstGeom>
          </p:spPr>
          <p:txBody>
            <a:bodyPr wrap="square" lIns="0" tIns="0" rIns="0" bIns="0" rtlCol="0" anchor="t">
              <a:spAutoFit/>
            </a:bodyPr>
            <a:lstStyle/>
            <a:p>
              <a:pPr marL="152408" defTabSz="609630">
                <a:lnSpc>
                  <a:spcPct val="107000"/>
                </a:lnSpc>
              </a:pPr>
              <a:r>
                <a:rPr lang="en-US" sz="2667" b="1"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Pilot Research Project Grants</a:t>
              </a:r>
              <a:r>
                <a:rPr lang="en-US" sz="2667"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b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en-US" sz="253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This program aims to generate pilot data for eventual extra-mural funding and encourage cross-campus collaboration. We fund up to 4 one-year pilot projects during each grant cycle in the amount of $50,000. Announcements are issued at the start of the calendar year. </a:t>
              </a:r>
              <a:endParaRPr lang="en-US" sz="25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04815" defTabSz="609630">
                <a:lnSpc>
                  <a:spcPct val="107000"/>
                </a:lnSpc>
              </a:pPr>
              <a:r>
                <a:rPr lang="en-US" sz="1333"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US" sz="13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52408" defTabSz="609630">
                <a:lnSpc>
                  <a:spcPct val="107000"/>
                </a:lnSpc>
              </a:pPr>
              <a:r>
                <a:rPr lang="en-US" sz="2667" b="1"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Community Partnership Building Grants</a:t>
              </a:r>
              <a:r>
                <a:rPr lang="en-US" sz="2667"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br>
                <a:rPr lang="en-US" sz="2667"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r>
                <a:rPr lang="en-US" sz="2533"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This program aims to establish or strengthen collaborative partnerships that enable meaningful involvement of community stakeholders in health equity research. We fund 4 one-year community projects in each grant cycle in the amount of $5,000. Announcements are issued at the start of the academic year.</a:t>
              </a:r>
              <a:endParaRPr lang="en-US" sz="25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670869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5" y="5913498"/>
            <a:ext cx="12185725" cy="944502"/>
          </a:xfrm>
          <a:prstGeom prst="rect">
            <a:avLst/>
          </a:prstGeom>
          <a:solidFill>
            <a:srgbClr val="B71720"/>
          </a:solidFill>
        </p:spPr>
      </p:sp>
      <p:grpSp>
        <p:nvGrpSpPr>
          <p:cNvPr id="3" name="Group 3"/>
          <p:cNvGrpSpPr/>
          <p:nvPr/>
        </p:nvGrpSpPr>
        <p:grpSpPr>
          <a:xfrm>
            <a:off x="1625600" y="1701801"/>
            <a:ext cx="9210541" cy="2585527"/>
            <a:chOff x="0" y="-672885"/>
            <a:chExt cx="18421082" cy="5171056"/>
          </a:xfrm>
        </p:grpSpPr>
        <p:sp>
          <p:nvSpPr>
            <p:cNvPr id="4" name="TextBox 4"/>
            <p:cNvSpPr txBox="1"/>
            <p:nvPr/>
          </p:nvSpPr>
          <p:spPr>
            <a:xfrm>
              <a:off x="2589838" y="-672885"/>
              <a:ext cx="13241406" cy="1681102"/>
            </a:xfrm>
            <a:prstGeom prst="rect">
              <a:avLst/>
            </a:prstGeom>
          </p:spPr>
          <p:txBody>
            <a:bodyPr lIns="0" tIns="0" rIns="0" bIns="0" rtlCol="0" anchor="t">
              <a:spAutoFit/>
            </a:bodyPr>
            <a:lstStyle/>
            <a:p>
              <a:pPr algn="ctr" defTabSz="609630">
                <a:lnSpc>
                  <a:spcPct val="107000"/>
                </a:lnSpc>
                <a:spcAft>
                  <a:spcPts val="533"/>
                </a:spcAft>
              </a:pPr>
              <a:r>
                <a:rPr lang="en-US" sz="5334" b="1" dirty="0">
                  <a:solidFill>
                    <a:srgbClr val="C00000"/>
                  </a:solidFill>
                  <a:latin typeface="Palatino Linotype" panose="02040502050505030304" pitchFamily="18" charset="0"/>
                  <a:ea typeface="Calibri" panose="020F0502020204030204" pitchFamily="34" charset="0"/>
                  <a:cs typeface="Arial" panose="020B0604020202020204" pitchFamily="34" charset="0"/>
                </a:rPr>
                <a:t>JOIN US!</a:t>
              </a:r>
              <a:endParaRPr lang="en-US" sz="5334"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5"/>
            <p:cNvSpPr txBox="1"/>
            <p:nvPr/>
          </p:nvSpPr>
          <p:spPr>
            <a:xfrm>
              <a:off x="0" y="1584166"/>
              <a:ext cx="18421082" cy="2914005"/>
            </a:xfrm>
            <a:prstGeom prst="rect">
              <a:avLst/>
            </a:prstGeom>
          </p:spPr>
          <p:txBody>
            <a:bodyPr lIns="0" tIns="0" rIns="0" bIns="0" rtlCol="0" anchor="t">
              <a:spAutoFit/>
            </a:bodyPr>
            <a:lstStyle/>
            <a:p>
              <a:pPr marL="152408" defTabSz="609630">
                <a:lnSpc>
                  <a:spcPct val="107000"/>
                </a:lnSpc>
              </a:pPr>
              <a:r>
                <a:rPr lang="en-US" sz="3000" dirty="0">
                  <a:solidFill>
                    <a:srgbClr val="000000"/>
                  </a:solidFill>
                  <a:latin typeface="Roboto Bold" panose="02000000000000000000" charset="0"/>
                  <a:ea typeface="Roboto Bold" panose="02000000000000000000" charset="0"/>
                  <a:cs typeface="Times New Roman" panose="02020603050405020304" pitchFamily="18" charset="0"/>
                </a:rPr>
                <a:t>To join, visit our application: </a:t>
              </a:r>
              <a:r>
                <a:rPr lang="en-US" sz="3000" u="sng" dirty="0">
                  <a:solidFill>
                    <a:srgbClr val="000000"/>
                  </a:solidFill>
                  <a:latin typeface="Roboto Bold" panose="02000000000000000000" charset="0"/>
                  <a:ea typeface="Roboto Bold" panose="02000000000000000000" charset="0"/>
                  <a:cs typeface="Times New Roman" panose="02020603050405020304" pitchFamily="18" charset="0"/>
                  <a:hlinkClick r:id="rId2"/>
                </a:rPr>
                <a:t>https://centerforhealthequity.cornell.edu/home/membership-application</a:t>
              </a:r>
              <a:r>
                <a:rPr lang="en-US" sz="3000"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hlinkClick r:id="rId2"/>
                </a:rPr>
                <a:t>/</a:t>
              </a: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84519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l="-17000" r="-15000"/>
          </a:stretch>
        </a:blipFill>
        <a:effectLst/>
      </p:bgPr>
    </p:bg>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6BF347DA-CB98-47B1-83E6-074020CA3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409700"/>
            <a:ext cx="4572000" cy="952501"/>
          </a:xfrm>
          <a:prstGeom prst="rect">
            <a:avLst/>
          </a:prstGeom>
        </p:spPr>
      </p:pic>
      <p:pic>
        <p:nvPicPr>
          <p:cNvPr id="3" name="Picture 2">
            <a:extLst>
              <a:ext uri="{FF2B5EF4-FFF2-40B4-BE49-F238E27FC236}">
                <a16:creationId xmlns:a16="http://schemas.microsoft.com/office/drawing/2014/main" id="{C4F64240-8F6E-4B29-AC92-A8931B815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1" y="457200"/>
            <a:ext cx="3429007" cy="822962"/>
          </a:xfrm>
          <a:prstGeom prst="rect">
            <a:avLst/>
          </a:prstGeom>
        </p:spPr>
      </p:pic>
      <p:sp>
        <p:nvSpPr>
          <p:cNvPr id="6" name="Title 1">
            <a:extLst>
              <a:ext uri="{FF2B5EF4-FFF2-40B4-BE49-F238E27FC236}">
                <a16:creationId xmlns:a16="http://schemas.microsoft.com/office/drawing/2014/main" id="{6F3A5BFF-2705-4FB1-85E7-80BDD9EA3AD7}"/>
              </a:ext>
            </a:extLst>
          </p:cNvPr>
          <p:cNvSpPr>
            <a:spLocks noGrp="1"/>
          </p:cNvSpPr>
          <p:nvPr>
            <p:ph type="title"/>
          </p:nvPr>
        </p:nvSpPr>
        <p:spPr>
          <a:xfrm>
            <a:off x="1823192" y="4815839"/>
            <a:ext cx="4777596" cy="829533"/>
          </a:xfrm>
        </p:spPr>
        <p:txBody>
          <a:bodyPr/>
          <a:lstStyle/>
          <a:p>
            <a:r>
              <a:rPr lang="en-US" dirty="0">
                <a:solidFill>
                  <a:schemeClr val="accent2"/>
                </a:solidFill>
                <a:latin typeface="+mn-lt"/>
              </a:rPr>
              <a:t>Peter K. Enns</a:t>
            </a:r>
          </a:p>
        </p:txBody>
      </p:sp>
      <p:sp>
        <p:nvSpPr>
          <p:cNvPr id="7" name="Text Placeholder 2">
            <a:extLst>
              <a:ext uri="{FF2B5EF4-FFF2-40B4-BE49-F238E27FC236}">
                <a16:creationId xmlns:a16="http://schemas.microsoft.com/office/drawing/2014/main" id="{F179123E-73BA-430E-944F-24C6380E91A7}"/>
              </a:ext>
            </a:extLst>
          </p:cNvPr>
          <p:cNvSpPr>
            <a:spLocks noGrp="1"/>
          </p:cNvSpPr>
          <p:nvPr>
            <p:ph type="body" sz="quarter" idx="13"/>
          </p:nvPr>
        </p:nvSpPr>
        <p:spPr>
          <a:xfrm>
            <a:off x="1823719" y="5562600"/>
            <a:ext cx="5782236" cy="939544"/>
          </a:xfrm>
        </p:spPr>
        <p:txBody>
          <a:bodyPr>
            <a:normAutofit/>
          </a:bodyPr>
          <a:lstStyle/>
          <a:p>
            <a:pPr marL="0" indent="0">
              <a:buNone/>
            </a:pPr>
            <a:r>
              <a:rPr lang="en-US" sz="1600" dirty="0">
                <a:solidFill>
                  <a:schemeClr val="tx2">
                    <a:lumMod val="75000"/>
                    <a:lumOff val="25000"/>
                  </a:schemeClr>
                </a:solidFill>
              </a:rPr>
              <a:t>Robert S. Harrison Director, CCSS</a:t>
            </a:r>
          </a:p>
          <a:p>
            <a:pPr marL="0" indent="0">
              <a:buNone/>
            </a:pPr>
            <a:r>
              <a:rPr lang="en-US" sz="1600" dirty="0">
                <a:solidFill>
                  <a:schemeClr val="tx2">
                    <a:lumMod val="75000"/>
                    <a:lumOff val="25000"/>
                  </a:schemeClr>
                </a:solidFill>
              </a:rPr>
              <a:t>Professor, Dept. of Government &amp; Brooks School of Public Policy</a:t>
            </a:r>
          </a:p>
          <a:p>
            <a:pPr marL="0" indent="0">
              <a:buNone/>
            </a:pPr>
            <a:r>
              <a:rPr lang="en-US" sz="1600" dirty="0">
                <a:solidFill>
                  <a:schemeClr val="tx2">
                    <a:lumMod val="75000"/>
                    <a:lumOff val="25000"/>
                  </a:schemeClr>
                </a:solidFill>
              </a:rPr>
              <a:t>Co-founder and Chief Data Scientist, </a:t>
            </a:r>
            <a:r>
              <a:rPr lang="en-US" sz="1600" dirty="0" err="1">
                <a:solidFill>
                  <a:schemeClr val="tx2">
                    <a:lumMod val="75000"/>
                    <a:lumOff val="25000"/>
                  </a:schemeClr>
                </a:solidFill>
              </a:rPr>
              <a:t>Verasight</a:t>
            </a:r>
            <a:endParaRPr lang="en-US" sz="1600" dirty="0">
              <a:solidFill>
                <a:schemeClr val="tx2">
                  <a:lumMod val="75000"/>
                  <a:lumOff val="25000"/>
                </a:schemeClr>
              </a:solidFill>
            </a:endParaRPr>
          </a:p>
        </p:txBody>
      </p:sp>
      <p:cxnSp>
        <p:nvCxnSpPr>
          <p:cNvPr id="5" name="Straight Connector 4">
            <a:extLst>
              <a:ext uri="{FF2B5EF4-FFF2-40B4-BE49-F238E27FC236}">
                <a16:creationId xmlns:a16="http://schemas.microsoft.com/office/drawing/2014/main" id="{36161B93-F938-46E1-B696-8405CDF1A2D4}"/>
              </a:ext>
            </a:extLst>
          </p:cNvPr>
          <p:cNvCxnSpPr/>
          <p:nvPr/>
        </p:nvCxnSpPr>
        <p:spPr>
          <a:xfrm>
            <a:off x="1828272" y="2514600"/>
            <a:ext cx="14483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E3CCA52-4FD3-4410-9E22-6C1FFB6E1B81}"/>
              </a:ext>
            </a:extLst>
          </p:cNvPr>
          <p:cNvSpPr/>
          <p:nvPr/>
        </p:nvSpPr>
        <p:spPr>
          <a:xfrm>
            <a:off x="3162301" y="3179652"/>
            <a:ext cx="6476999" cy="1261884"/>
          </a:xfrm>
          <a:prstGeom prst="rect">
            <a:avLst/>
          </a:prstGeom>
        </p:spPr>
        <p:txBody>
          <a:bodyPr wrap="square">
            <a:spAutoFit/>
          </a:bodyPr>
          <a:lstStyle/>
          <a:p>
            <a:pPr algn="ctr"/>
            <a:r>
              <a:rPr lang="en-US" sz="2800" dirty="0">
                <a:solidFill>
                  <a:prstClr val="black"/>
                </a:solidFill>
                <a:latin typeface="Times"/>
              </a:rPr>
              <a:t>Cornell’s Academic Centers: </a:t>
            </a:r>
          </a:p>
          <a:p>
            <a:pPr algn="ctr"/>
            <a:r>
              <a:rPr lang="en-US" sz="2400" dirty="0">
                <a:solidFill>
                  <a:prstClr val="black"/>
                </a:solidFill>
                <a:latin typeface="Times"/>
              </a:rPr>
              <a:t>An Overview of Resources and Programs</a:t>
            </a:r>
          </a:p>
          <a:p>
            <a:pPr algn="ctr"/>
            <a:r>
              <a:rPr lang="en-US" sz="2400" dirty="0">
                <a:solidFill>
                  <a:prstClr val="black"/>
                </a:solidFill>
                <a:latin typeface="Times"/>
              </a:rPr>
              <a:t>(Office of Faculty Development and Diversity)</a:t>
            </a:r>
          </a:p>
        </p:txBody>
      </p:sp>
    </p:spTree>
    <p:extLst>
      <p:ext uri="{BB962C8B-B14F-4D97-AF65-F5344CB8AC3E}">
        <p14:creationId xmlns:p14="http://schemas.microsoft.com/office/powerpoint/2010/main" val="184952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l="-17000" r="-15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129C059-9E4E-4E28-9608-6C9235998F00}"/>
              </a:ext>
            </a:extLst>
          </p:cNvPr>
          <p:cNvSpPr txBox="1"/>
          <p:nvPr/>
        </p:nvSpPr>
        <p:spPr>
          <a:xfrm>
            <a:off x="1676400" y="394693"/>
            <a:ext cx="8534400" cy="3139321"/>
          </a:xfrm>
          <a:prstGeom prst="rect">
            <a:avLst/>
          </a:prstGeom>
          <a:noFill/>
        </p:spPr>
        <p:txBody>
          <a:bodyPr wrap="square" rtlCol="0">
            <a:spAutoFit/>
          </a:bodyPr>
          <a:lstStyle/>
          <a:p>
            <a:pPr algn="ctr"/>
            <a:r>
              <a:rPr lang="en-US" b="1" dirty="0">
                <a:solidFill>
                  <a:prstClr val="black"/>
                </a:solidFill>
                <a:latin typeface="Times"/>
              </a:rPr>
              <a:t>PhD Data Science Fellows</a:t>
            </a:r>
          </a:p>
          <a:p>
            <a:endParaRPr lang="en-US" dirty="0">
              <a:solidFill>
                <a:prstClr val="black"/>
              </a:solidFill>
              <a:latin typeface="Times"/>
            </a:endParaRPr>
          </a:p>
          <a:p>
            <a:endParaRPr lang="en-US" dirty="0">
              <a:solidFill>
                <a:prstClr val="black"/>
              </a:solidFill>
              <a:latin typeface="Times"/>
            </a:endParaRPr>
          </a:p>
          <a:p>
            <a:endParaRPr lang="en-US" dirty="0">
              <a:solidFill>
                <a:prstClr val="black"/>
              </a:solidFill>
              <a:latin typeface="Times"/>
            </a:endParaRPr>
          </a:p>
          <a:p>
            <a:endParaRPr lang="en-US" dirty="0">
              <a:solidFill>
                <a:prstClr val="black"/>
              </a:solidFill>
              <a:latin typeface="Times"/>
            </a:endParaRPr>
          </a:p>
          <a:p>
            <a:endParaRPr lang="en-US" dirty="0">
              <a:solidFill>
                <a:prstClr val="black"/>
              </a:solidFill>
              <a:latin typeface="Times"/>
            </a:endParaRPr>
          </a:p>
          <a:p>
            <a:pPr algn="ctr"/>
            <a:r>
              <a:rPr lang="en-US" b="1" dirty="0">
                <a:solidFill>
                  <a:prstClr val="black"/>
                </a:solidFill>
                <a:latin typeface="Times"/>
              </a:rPr>
              <a:t>Faculty Fellows</a:t>
            </a:r>
          </a:p>
          <a:p>
            <a:endParaRPr lang="en-US" dirty="0">
              <a:solidFill>
                <a:prstClr val="black"/>
              </a:solidFill>
              <a:latin typeface="Times"/>
            </a:endParaRPr>
          </a:p>
          <a:p>
            <a:endParaRPr lang="en-US" dirty="0">
              <a:solidFill>
                <a:prstClr val="black"/>
              </a:solidFill>
              <a:latin typeface="Times"/>
            </a:endParaRPr>
          </a:p>
          <a:p>
            <a:endParaRPr lang="en-US" dirty="0">
              <a:solidFill>
                <a:prstClr val="black"/>
              </a:solidFill>
              <a:latin typeface="Times"/>
            </a:endParaRPr>
          </a:p>
          <a:p>
            <a:endParaRPr lang="en-US" dirty="0">
              <a:solidFill>
                <a:prstClr val="black"/>
              </a:solidFill>
              <a:latin typeface="Times"/>
            </a:endParaRPr>
          </a:p>
        </p:txBody>
      </p:sp>
      <p:pic>
        <p:nvPicPr>
          <p:cNvPr id="13" name="Picture 12">
            <a:extLst>
              <a:ext uri="{FF2B5EF4-FFF2-40B4-BE49-F238E27FC236}">
                <a16:creationId xmlns:a16="http://schemas.microsoft.com/office/drawing/2014/main" id="{7E3692F2-0ED3-4AC6-9B28-E495E285CFDB}"/>
              </a:ext>
            </a:extLst>
          </p:cNvPr>
          <p:cNvPicPr>
            <a:picLocks noChangeAspect="1"/>
          </p:cNvPicPr>
          <p:nvPr/>
        </p:nvPicPr>
        <p:blipFill>
          <a:blip r:embed="rId3"/>
          <a:stretch>
            <a:fillRect/>
          </a:stretch>
        </p:blipFill>
        <p:spPr>
          <a:xfrm>
            <a:off x="1524000" y="763942"/>
            <a:ext cx="9144000" cy="1152808"/>
          </a:xfrm>
          <a:prstGeom prst="rect">
            <a:avLst/>
          </a:prstGeom>
        </p:spPr>
      </p:pic>
      <p:pic>
        <p:nvPicPr>
          <p:cNvPr id="14" name="Picture 13">
            <a:extLst>
              <a:ext uri="{FF2B5EF4-FFF2-40B4-BE49-F238E27FC236}">
                <a16:creationId xmlns:a16="http://schemas.microsoft.com/office/drawing/2014/main" id="{23E57806-48EF-4895-AB2C-01A204423772}"/>
              </a:ext>
            </a:extLst>
          </p:cNvPr>
          <p:cNvPicPr>
            <a:picLocks noChangeAspect="1"/>
          </p:cNvPicPr>
          <p:nvPr/>
        </p:nvPicPr>
        <p:blipFill>
          <a:blip r:embed="rId4"/>
          <a:stretch>
            <a:fillRect/>
          </a:stretch>
        </p:blipFill>
        <p:spPr>
          <a:xfrm>
            <a:off x="1524000" y="2391453"/>
            <a:ext cx="9144000" cy="1127469"/>
          </a:xfrm>
          <a:prstGeom prst="rect">
            <a:avLst/>
          </a:prstGeom>
        </p:spPr>
      </p:pic>
      <p:sp>
        <p:nvSpPr>
          <p:cNvPr id="12" name="TextBox 11">
            <a:extLst>
              <a:ext uri="{FF2B5EF4-FFF2-40B4-BE49-F238E27FC236}">
                <a16:creationId xmlns:a16="http://schemas.microsoft.com/office/drawing/2014/main" id="{7FA69368-90EA-4DCF-BD7F-DD44F566E5DA}"/>
              </a:ext>
            </a:extLst>
          </p:cNvPr>
          <p:cNvSpPr txBox="1"/>
          <p:nvPr/>
        </p:nvSpPr>
        <p:spPr>
          <a:xfrm>
            <a:off x="1676400" y="3995679"/>
            <a:ext cx="4343400" cy="273921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latin typeface="Times"/>
              </a:rPr>
              <a:t>Qualitative and Interpretive Research Institute (</a:t>
            </a:r>
            <a:r>
              <a:rPr lang="en-US" dirty="0" err="1">
                <a:solidFill>
                  <a:prstClr val="black"/>
                </a:solidFill>
                <a:latin typeface="Times"/>
              </a:rPr>
              <a:t>QuIRI</a:t>
            </a:r>
            <a:r>
              <a:rPr lang="en-US" dirty="0">
                <a:solidFill>
                  <a:prstClr val="black"/>
                </a:solidFill>
                <a:latin typeface="Times"/>
              </a:rPr>
              <a:t>)</a:t>
            </a:r>
          </a:p>
          <a:p>
            <a:pPr marL="742950" lvl="1" indent="-285750">
              <a:buFont typeface="Arial" panose="020B0604020202020204" pitchFamily="34" charset="0"/>
              <a:buChar char="•"/>
            </a:pPr>
            <a:r>
              <a:rPr lang="en-US" dirty="0">
                <a:solidFill>
                  <a:prstClr val="black"/>
                </a:solidFill>
                <a:latin typeface="Times"/>
              </a:rPr>
              <a:t>Training and grant support for faculty and students</a:t>
            </a:r>
          </a:p>
          <a:p>
            <a:endParaRPr lang="en-US" sz="1400" dirty="0">
              <a:solidFill>
                <a:prstClr val="black"/>
              </a:solidFill>
              <a:latin typeface="Times"/>
            </a:endParaRPr>
          </a:p>
          <a:p>
            <a:pPr marL="285750" indent="-285750">
              <a:buFont typeface="Arial" panose="020B0604020202020204" pitchFamily="34" charset="0"/>
              <a:buChar char="•"/>
            </a:pPr>
            <a:r>
              <a:rPr lang="en-US" dirty="0">
                <a:solidFill>
                  <a:prstClr val="black"/>
                </a:solidFill>
                <a:latin typeface="Times"/>
              </a:rPr>
              <a:t>Faculty Research Grants (twice a year)</a:t>
            </a:r>
          </a:p>
          <a:p>
            <a:pPr marL="742950" lvl="1" indent="-285750">
              <a:buFont typeface="Arial" panose="020B0604020202020204" pitchFamily="34" charset="0"/>
              <a:buChar char="•"/>
            </a:pPr>
            <a:r>
              <a:rPr lang="en-US" dirty="0">
                <a:solidFill>
                  <a:prstClr val="black"/>
                </a:solidFill>
                <a:latin typeface="Times"/>
              </a:rPr>
              <a:t>Up to $30K</a:t>
            </a:r>
          </a:p>
          <a:p>
            <a:endParaRPr lang="en-US" sz="1400" dirty="0">
              <a:solidFill>
                <a:prstClr val="black"/>
              </a:solidFill>
              <a:latin typeface="Times"/>
            </a:endParaRPr>
          </a:p>
          <a:p>
            <a:pPr marL="285750" indent="-285750">
              <a:buFont typeface="Arial" panose="020B0604020202020204" pitchFamily="34" charset="0"/>
              <a:buChar char="•"/>
            </a:pPr>
            <a:r>
              <a:rPr lang="en-US" dirty="0">
                <a:solidFill>
                  <a:prstClr val="black"/>
                </a:solidFill>
                <a:latin typeface="Times"/>
              </a:rPr>
              <a:t>Grant Writing Program (with CPC and </a:t>
            </a:r>
            <a:r>
              <a:rPr lang="en-US" dirty="0" err="1">
                <a:solidFill>
                  <a:prstClr val="black"/>
                </a:solidFill>
                <a:latin typeface="Times"/>
              </a:rPr>
              <a:t>CCHEq</a:t>
            </a:r>
            <a:r>
              <a:rPr lang="en-US" dirty="0">
                <a:solidFill>
                  <a:prstClr val="black"/>
                </a:solidFill>
                <a:latin typeface="Times"/>
              </a:rPr>
              <a:t>)</a:t>
            </a:r>
          </a:p>
        </p:txBody>
      </p:sp>
      <p:sp>
        <p:nvSpPr>
          <p:cNvPr id="15" name="TextBox 14">
            <a:extLst>
              <a:ext uri="{FF2B5EF4-FFF2-40B4-BE49-F238E27FC236}">
                <a16:creationId xmlns:a16="http://schemas.microsoft.com/office/drawing/2014/main" id="{90F5A283-DC44-440C-982E-7D6B3A35A581}"/>
              </a:ext>
            </a:extLst>
          </p:cNvPr>
          <p:cNvSpPr txBox="1"/>
          <p:nvPr/>
        </p:nvSpPr>
        <p:spPr>
          <a:xfrm>
            <a:off x="6096000" y="4037851"/>
            <a:ext cx="4419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latin typeface="Times"/>
              </a:rPr>
              <a:t>Advanced Computing Resources </a:t>
            </a:r>
          </a:p>
          <a:p>
            <a:endParaRPr lang="en-US" sz="1600" dirty="0">
              <a:solidFill>
                <a:prstClr val="black"/>
              </a:solidFill>
              <a:latin typeface="Times"/>
            </a:endParaRPr>
          </a:p>
          <a:p>
            <a:pPr marL="285750" indent="-285750">
              <a:buFont typeface="Arial" panose="020B0604020202020204" pitchFamily="34" charset="0"/>
              <a:buChar char="•"/>
            </a:pPr>
            <a:r>
              <a:rPr lang="en-US" dirty="0">
                <a:solidFill>
                  <a:prstClr val="black"/>
                </a:solidFill>
                <a:latin typeface="Times"/>
              </a:rPr>
              <a:t>Workshops/Trainings/Consultations</a:t>
            </a:r>
          </a:p>
          <a:p>
            <a:endParaRPr lang="en-US" sz="1600" dirty="0">
              <a:solidFill>
                <a:prstClr val="black"/>
              </a:solidFill>
              <a:latin typeface="Times"/>
            </a:endParaRPr>
          </a:p>
          <a:p>
            <a:pPr marL="285750" indent="-285750">
              <a:buFont typeface="Arial" panose="020B0604020202020204" pitchFamily="34" charset="0"/>
              <a:buChar char="•"/>
            </a:pPr>
            <a:r>
              <a:rPr lang="en-US" dirty="0">
                <a:solidFill>
                  <a:prstClr val="black"/>
                </a:solidFill>
                <a:latin typeface="Times"/>
              </a:rPr>
              <a:t>Secure Data Services (FSRDC and CRADC)  </a:t>
            </a:r>
          </a:p>
          <a:p>
            <a:endParaRPr lang="en-US" sz="1600" dirty="0">
              <a:solidFill>
                <a:prstClr val="black"/>
              </a:solidFill>
              <a:latin typeface="Times"/>
            </a:endParaRPr>
          </a:p>
          <a:p>
            <a:pPr marL="285750" indent="-285750">
              <a:buFont typeface="Arial" panose="020B0604020202020204" pitchFamily="34" charset="0"/>
              <a:buChar char="•"/>
            </a:pPr>
            <a:r>
              <a:rPr lang="en-US" dirty="0">
                <a:solidFill>
                  <a:prstClr val="black"/>
                </a:solidFill>
                <a:latin typeface="Times"/>
              </a:rPr>
              <a:t>Become an Affiliate: </a:t>
            </a:r>
            <a:r>
              <a:rPr lang="en-US" dirty="0">
                <a:solidFill>
                  <a:prstClr val="black"/>
                </a:solidFill>
                <a:latin typeface="Times"/>
                <a:hlinkClick r:id="rId5"/>
              </a:rPr>
              <a:t>https://socialsciences.cornell.edu/</a:t>
            </a:r>
            <a:r>
              <a:rPr lang="en-US" dirty="0">
                <a:solidFill>
                  <a:prstClr val="black"/>
                </a:solidFill>
                <a:latin typeface="Times"/>
              </a:rPr>
              <a:t> </a:t>
            </a:r>
          </a:p>
        </p:txBody>
      </p:sp>
      <p:sp>
        <p:nvSpPr>
          <p:cNvPr id="16" name="Rectangle 15">
            <a:extLst>
              <a:ext uri="{FF2B5EF4-FFF2-40B4-BE49-F238E27FC236}">
                <a16:creationId xmlns:a16="http://schemas.microsoft.com/office/drawing/2014/main" id="{10ACDC23-4FA5-4058-813D-8B8C613AD5CB}"/>
              </a:ext>
            </a:extLst>
          </p:cNvPr>
          <p:cNvSpPr/>
          <p:nvPr/>
        </p:nvSpPr>
        <p:spPr>
          <a:xfrm>
            <a:off x="4553430" y="3639383"/>
            <a:ext cx="3085140" cy="369332"/>
          </a:xfrm>
          <a:prstGeom prst="rect">
            <a:avLst/>
          </a:prstGeom>
        </p:spPr>
        <p:txBody>
          <a:bodyPr wrap="none">
            <a:spAutoFit/>
          </a:bodyPr>
          <a:lstStyle/>
          <a:p>
            <a:pPr algn="ctr"/>
            <a:r>
              <a:rPr lang="en-US" b="1" dirty="0">
                <a:solidFill>
                  <a:prstClr val="black"/>
                </a:solidFill>
                <a:latin typeface="Times"/>
              </a:rPr>
              <a:t>Select Programs and Services</a:t>
            </a:r>
          </a:p>
        </p:txBody>
      </p:sp>
    </p:spTree>
    <p:extLst>
      <p:ext uri="{BB962C8B-B14F-4D97-AF65-F5344CB8AC3E}">
        <p14:creationId xmlns:p14="http://schemas.microsoft.com/office/powerpoint/2010/main" val="155323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673128-0059-4F45-A8C4-93E5297216FD}"/>
              </a:ext>
            </a:extLst>
          </p:cNvPr>
          <p:cNvSpPr txBox="1"/>
          <p:nvPr/>
        </p:nvSpPr>
        <p:spPr>
          <a:xfrm>
            <a:off x="1905000" y="1524000"/>
            <a:ext cx="3810000" cy="369332"/>
          </a:xfrm>
          <a:prstGeom prst="rect">
            <a:avLst/>
          </a:prstGeom>
          <a:noFill/>
        </p:spPr>
        <p:txBody>
          <a:bodyPr wrap="square" rtlCol="0">
            <a:spAutoFit/>
          </a:bodyPr>
          <a:lstStyle/>
          <a:p>
            <a:endParaRPr lang="en-US" dirty="0">
              <a:solidFill>
                <a:prstClr val="black"/>
              </a:solidFill>
              <a:latin typeface="Times"/>
            </a:endParaRPr>
          </a:p>
        </p:txBody>
      </p:sp>
      <p:sp>
        <p:nvSpPr>
          <p:cNvPr id="5" name="TextBox 4">
            <a:extLst>
              <a:ext uri="{FF2B5EF4-FFF2-40B4-BE49-F238E27FC236}">
                <a16:creationId xmlns:a16="http://schemas.microsoft.com/office/drawing/2014/main" id="{291085DD-3E92-4077-8F6B-E1D1E3A26392}"/>
              </a:ext>
            </a:extLst>
          </p:cNvPr>
          <p:cNvSpPr txBox="1"/>
          <p:nvPr/>
        </p:nvSpPr>
        <p:spPr>
          <a:xfrm>
            <a:off x="6934200" y="2971800"/>
            <a:ext cx="3554506" cy="369332"/>
          </a:xfrm>
          <a:prstGeom prst="rect">
            <a:avLst/>
          </a:prstGeom>
          <a:noFill/>
        </p:spPr>
        <p:txBody>
          <a:bodyPr wrap="square" rtlCol="0">
            <a:spAutoFit/>
          </a:bodyPr>
          <a:lstStyle/>
          <a:p>
            <a:endParaRPr lang="en-US" dirty="0">
              <a:solidFill>
                <a:prstClr val="black"/>
              </a:solidFill>
              <a:latin typeface="Times"/>
            </a:endParaRPr>
          </a:p>
        </p:txBody>
      </p:sp>
      <p:pic>
        <p:nvPicPr>
          <p:cNvPr id="7" name="Picture 6">
            <a:extLst>
              <a:ext uri="{FF2B5EF4-FFF2-40B4-BE49-F238E27FC236}">
                <a16:creationId xmlns:a16="http://schemas.microsoft.com/office/drawing/2014/main" id="{0B530BAD-DB92-47E0-BEAA-FF7CAF1FD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28600"/>
            <a:ext cx="5400244" cy="6858000"/>
          </a:xfrm>
          <a:prstGeom prst="rect">
            <a:avLst/>
          </a:prstGeom>
        </p:spPr>
      </p:pic>
      <p:pic>
        <p:nvPicPr>
          <p:cNvPr id="15" name="Picture 14">
            <a:extLst>
              <a:ext uri="{FF2B5EF4-FFF2-40B4-BE49-F238E27FC236}">
                <a16:creationId xmlns:a16="http://schemas.microsoft.com/office/drawing/2014/main" id="{9739456F-AD6E-40E1-AA02-E11BD75D1244}"/>
              </a:ext>
            </a:extLst>
          </p:cNvPr>
          <p:cNvPicPr>
            <a:picLocks noChangeAspect="1"/>
          </p:cNvPicPr>
          <p:nvPr/>
        </p:nvPicPr>
        <p:blipFill>
          <a:blip r:embed="rId3"/>
          <a:stretch>
            <a:fillRect/>
          </a:stretch>
        </p:blipFill>
        <p:spPr>
          <a:xfrm>
            <a:off x="4643861" y="5236740"/>
            <a:ext cx="2142278" cy="1403866"/>
          </a:xfrm>
          <a:prstGeom prst="rect">
            <a:avLst/>
          </a:prstGeom>
        </p:spPr>
      </p:pic>
      <p:pic>
        <p:nvPicPr>
          <p:cNvPr id="6" name="Picture 5">
            <a:extLst>
              <a:ext uri="{FF2B5EF4-FFF2-40B4-BE49-F238E27FC236}">
                <a16:creationId xmlns:a16="http://schemas.microsoft.com/office/drawing/2014/main" id="{C035ECEB-5971-4B33-A7C6-9F2FF2D6B48B}"/>
              </a:ext>
            </a:extLst>
          </p:cNvPr>
          <p:cNvPicPr>
            <a:picLocks noChangeAspect="1"/>
          </p:cNvPicPr>
          <p:nvPr/>
        </p:nvPicPr>
        <p:blipFill>
          <a:blip r:embed="rId4"/>
          <a:stretch>
            <a:fillRect/>
          </a:stretch>
        </p:blipFill>
        <p:spPr>
          <a:xfrm>
            <a:off x="7413824" y="1479241"/>
            <a:ext cx="2758974" cy="2746891"/>
          </a:xfrm>
          <a:prstGeom prst="rect">
            <a:avLst/>
          </a:prstGeom>
        </p:spPr>
      </p:pic>
      <p:sp>
        <p:nvSpPr>
          <p:cNvPr id="12" name="TextBox 11">
            <a:extLst>
              <a:ext uri="{FF2B5EF4-FFF2-40B4-BE49-F238E27FC236}">
                <a16:creationId xmlns:a16="http://schemas.microsoft.com/office/drawing/2014/main" id="{881680D3-724A-458A-8DBB-6764BED507B4}"/>
              </a:ext>
            </a:extLst>
          </p:cNvPr>
          <p:cNvSpPr txBox="1"/>
          <p:nvPr/>
        </p:nvSpPr>
        <p:spPr>
          <a:xfrm>
            <a:off x="7605488" y="1051274"/>
            <a:ext cx="2375647" cy="369332"/>
          </a:xfrm>
          <a:prstGeom prst="rect">
            <a:avLst/>
          </a:prstGeom>
          <a:noFill/>
        </p:spPr>
        <p:txBody>
          <a:bodyPr wrap="square" rtlCol="0">
            <a:spAutoFit/>
          </a:bodyPr>
          <a:lstStyle/>
          <a:p>
            <a:r>
              <a:rPr lang="en-US" dirty="0">
                <a:solidFill>
                  <a:srgbClr val="EF9595">
                    <a:lumMod val="50000"/>
                  </a:srgbClr>
                </a:solidFill>
                <a:latin typeface="Times"/>
              </a:rPr>
              <a:t>Save the Date: 4/18/22</a:t>
            </a:r>
          </a:p>
        </p:txBody>
      </p:sp>
      <p:pic>
        <p:nvPicPr>
          <p:cNvPr id="16" name="Picture 15">
            <a:extLst>
              <a:ext uri="{FF2B5EF4-FFF2-40B4-BE49-F238E27FC236}">
                <a16:creationId xmlns:a16="http://schemas.microsoft.com/office/drawing/2014/main" id="{C8A6C199-E0A7-4B93-A0FD-630608AE8600}"/>
              </a:ext>
            </a:extLst>
          </p:cNvPr>
          <p:cNvPicPr>
            <a:picLocks noChangeAspect="1"/>
          </p:cNvPicPr>
          <p:nvPr/>
        </p:nvPicPr>
        <p:blipFill>
          <a:blip r:embed="rId5"/>
          <a:stretch>
            <a:fillRect/>
          </a:stretch>
        </p:blipFill>
        <p:spPr>
          <a:xfrm>
            <a:off x="7391401" y="4343401"/>
            <a:ext cx="2803823" cy="1674565"/>
          </a:xfrm>
          <a:prstGeom prst="rect">
            <a:avLst/>
          </a:prstGeom>
        </p:spPr>
      </p:pic>
    </p:spTree>
    <p:extLst>
      <p:ext uri="{BB962C8B-B14F-4D97-AF65-F5344CB8AC3E}">
        <p14:creationId xmlns:p14="http://schemas.microsoft.com/office/powerpoint/2010/main" val="1134465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769E1D4-E2CA-4CE2-9B41-8BD7619D62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85" t="1" r="1" b="3244"/>
          <a:stretch/>
        </p:blipFill>
        <p:spPr>
          <a:xfrm>
            <a:off x="9034828" y="2465694"/>
            <a:ext cx="833423" cy="996592"/>
          </a:xfrm>
          <a:prstGeom prst="rect">
            <a:avLst/>
          </a:prstGeom>
        </p:spPr>
      </p:pic>
      <p:pic>
        <p:nvPicPr>
          <p:cNvPr id="29" name="Picture 28">
            <a:extLst>
              <a:ext uri="{FF2B5EF4-FFF2-40B4-BE49-F238E27FC236}">
                <a16:creationId xmlns:a16="http://schemas.microsoft.com/office/drawing/2014/main" id="{44066E5B-6D71-448F-BBE2-02CD0F780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839" y="1702557"/>
            <a:ext cx="946613" cy="1022723"/>
          </a:xfrm>
          <a:prstGeom prst="rect">
            <a:avLst/>
          </a:prstGeom>
        </p:spPr>
      </p:pic>
      <p:pic>
        <p:nvPicPr>
          <p:cNvPr id="41" name="Picture 40">
            <a:extLst>
              <a:ext uri="{FF2B5EF4-FFF2-40B4-BE49-F238E27FC236}">
                <a16:creationId xmlns:a16="http://schemas.microsoft.com/office/drawing/2014/main" id="{63BF2294-F262-453D-89E5-FE6B593BD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860" y="4685366"/>
            <a:ext cx="839028" cy="839028"/>
          </a:xfrm>
          <a:prstGeom prst="rect">
            <a:avLst/>
          </a:prstGeom>
        </p:spPr>
      </p:pic>
      <p:pic>
        <p:nvPicPr>
          <p:cNvPr id="25" name="Picture 24">
            <a:extLst>
              <a:ext uri="{FF2B5EF4-FFF2-40B4-BE49-F238E27FC236}">
                <a16:creationId xmlns:a16="http://schemas.microsoft.com/office/drawing/2014/main" id="{70627520-87C3-4EF6-A263-885066D2117C}"/>
              </a:ext>
            </a:extLst>
          </p:cNvPr>
          <p:cNvPicPr>
            <a:picLocks noChangeAspect="1"/>
          </p:cNvPicPr>
          <p:nvPr/>
        </p:nvPicPr>
        <p:blipFill rotWithShape="1">
          <a:blip r:embed="rId5">
            <a:extLst>
              <a:ext uri="{28A0092B-C50C-407E-A947-70E740481C1C}">
                <a14:useLocalDpi xmlns:a14="http://schemas.microsoft.com/office/drawing/2010/main" val="0"/>
              </a:ext>
            </a:extLst>
          </a:blip>
          <a:srcRect b="12409"/>
          <a:stretch/>
        </p:blipFill>
        <p:spPr>
          <a:xfrm>
            <a:off x="6281660" y="4498945"/>
            <a:ext cx="1331332" cy="1166130"/>
          </a:xfrm>
          <a:prstGeom prst="rect">
            <a:avLst/>
          </a:prstGeom>
        </p:spPr>
      </p:pic>
      <p:pic>
        <p:nvPicPr>
          <p:cNvPr id="21" name="Picture 20">
            <a:extLst>
              <a:ext uri="{FF2B5EF4-FFF2-40B4-BE49-F238E27FC236}">
                <a16:creationId xmlns:a16="http://schemas.microsoft.com/office/drawing/2014/main" id="{E79B36F3-68A5-49E2-81F3-C8732A1B0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4041" y="2759755"/>
            <a:ext cx="1084772" cy="1084772"/>
          </a:xfrm>
          <a:prstGeom prst="rect">
            <a:avLst/>
          </a:prstGeom>
        </p:spPr>
      </p:pic>
      <p:pic>
        <p:nvPicPr>
          <p:cNvPr id="6" name="Picture 5">
            <a:extLst>
              <a:ext uri="{FF2B5EF4-FFF2-40B4-BE49-F238E27FC236}">
                <a16:creationId xmlns:a16="http://schemas.microsoft.com/office/drawing/2014/main" id="{203FF279-C6A8-4597-9E2C-6F5307847B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1723" y="1335822"/>
            <a:ext cx="1238916" cy="1418606"/>
          </a:xfrm>
          <a:prstGeom prst="rect">
            <a:avLst/>
          </a:prstGeom>
        </p:spPr>
      </p:pic>
      <p:pic>
        <p:nvPicPr>
          <p:cNvPr id="43" name="Picture 42">
            <a:extLst>
              <a:ext uri="{FF2B5EF4-FFF2-40B4-BE49-F238E27FC236}">
                <a16:creationId xmlns:a16="http://schemas.microsoft.com/office/drawing/2014/main" id="{93B5A5BE-40CB-4DD6-9FCA-DDB92BA3FE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4070" y="1557280"/>
            <a:ext cx="1141560" cy="1210053"/>
          </a:xfrm>
          <a:prstGeom prst="rect">
            <a:avLst/>
          </a:prstGeom>
        </p:spPr>
      </p:pic>
      <p:pic>
        <p:nvPicPr>
          <p:cNvPr id="37" name="Picture 36">
            <a:extLst>
              <a:ext uri="{FF2B5EF4-FFF2-40B4-BE49-F238E27FC236}">
                <a16:creationId xmlns:a16="http://schemas.microsoft.com/office/drawing/2014/main" id="{DB14DD84-9AFD-43A3-96D3-91804DEC0D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2072" y="1466723"/>
            <a:ext cx="964056" cy="1036360"/>
          </a:xfrm>
          <a:prstGeom prst="rect">
            <a:avLst/>
          </a:prstGeom>
        </p:spPr>
      </p:pic>
      <p:pic>
        <p:nvPicPr>
          <p:cNvPr id="27" name="Picture 26">
            <a:extLst>
              <a:ext uri="{FF2B5EF4-FFF2-40B4-BE49-F238E27FC236}">
                <a16:creationId xmlns:a16="http://schemas.microsoft.com/office/drawing/2014/main" id="{713337C5-89D0-4592-B0FA-4BD36D611B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7087" y="1629136"/>
            <a:ext cx="1018420" cy="1018420"/>
          </a:xfrm>
          <a:prstGeom prst="rect">
            <a:avLst/>
          </a:prstGeom>
        </p:spPr>
      </p:pic>
      <p:pic>
        <p:nvPicPr>
          <p:cNvPr id="19" name="Picture 18">
            <a:extLst>
              <a:ext uri="{FF2B5EF4-FFF2-40B4-BE49-F238E27FC236}">
                <a16:creationId xmlns:a16="http://schemas.microsoft.com/office/drawing/2014/main" id="{59DA031E-A2B3-42FC-8049-42311C119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4201" y="3566179"/>
            <a:ext cx="1018420" cy="1166130"/>
          </a:xfrm>
          <a:prstGeom prst="rect">
            <a:avLst/>
          </a:prstGeom>
        </p:spPr>
      </p:pic>
      <p:pic>
        <p:nvPicPr>
          <p:cNvPr id="13" name="Picture 12">
            <a:extLst>
              <a:ext uri="{FF2B5EF4-FFF2-40B4-BE49-F238E27FC236}">
                <a16:creationId xmlns:a16="http://schemas.microsoft.com/office/drawing/2014/main" id="{64C99373-46BE-445D-A851-2F8C035DDD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62111" y="2670953"/>
            <a:ext cx="1120495" cy="1171249"/>
          </a:xfrm>
          <a:prstGeom prst="rect">
            <a:avLst/>
          </a:prstGeom>
        </p:spPr>
      </p:pic>
      <p:pic>
        <p:nvPicPr>
          <p:cNvPr id="12" name="Picture 11">
            <a:extLst>
              <a:ext uri="{FF2B5EF4-FFF2-40B4-BE49-F238E27FC236}">
                <a16:creationId xmlns:a16="http://schemas.microsoft.com/office/drawing/2014/main" id="{176A6361-DCDD-43F5-9AED-86ADCE758E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0839" y="476123"/>
            <a:ext cx="2147765" cy="990600"/>
          </a:xfrm>
          <a:prstGeom prst="rect">
            <a:avLst/>
          </a:prstGeom>
        </p:spPr>
      </p:pic>
      <p:sp>
        <p:nvSpPr>
          <p:cNvPr id="2" name="Rectangle 1">
            <a:extLst>
              <a:ext uri="{FF2B5EF4-FFF2-40B4-BE49-F238E27FC236}">
                <a16:creationId xmlns:a16="http://schemas.microsoft.com/office/drawing/2014/main" id="{0EBD517C-8C6D-421F-8C31-2025ECEC670E}"/>
              </a:ext>
            </a:extLst>
          </p:cNvPr>
          <p:cNvSpPr/>
          <p:nvPr/>
        </p:nvSpPr>
        <p:spPr>
          <a:xfrm>
            <a:off x="1752602" y="-252771"/>
            <a:ext cx="8915399" cy="7203190"/>
          </a:xfrm>
          <a:prstGeom prst="rect">
            <a:avLst/>
          </a:prstGeom>
        </p:spPr>
        <p:txBody>
          <a:bodyPr wrap="square">
            <a:spAutoFit/>
          </a:bodyPr>
          <a:lstStyle/>
          <a:p>
            <a:pPr marL="144145" marR="15240" algn="ctr">
              <a:lnSpc>
                <a:spcPct val="105000"/>
              </a:lnSpc>
            </a:pPr>
            <a:endParaRPr lang="en-US" sz="1400" dirty="0">
              <a:solidFill>
                <a:srgbClr val="231F20"/>
              </a:solidFill>
              <a:latin typeface="Arial" panose="020B0604020202020204" pitchFamily="34" charset="0"/>
              <a:ea typeface="Arial" panose="020B0604020202020204" pitchFamily="34" charset="0"/>
            </a:endParaRPr>
          </a:p>
          <a:p>
            <a:pPr marL="144145" marR="15240" algn="ctr">
              <a:lnSpc>
                <a:spcPct val="105000"/>
              </a:lnSpc>
            </a:pPr>
            <a:endParaRPr lang="en-US" sz="1400" dirty="0">
              <a:solidFill>
                <a:srgbClr val="231F20"/>
              </a:solidFill>
              <a:latin typeface="Arial" panose="020B0604020202020204" pitchFamily="34" charset="0"/>
              <a:ea typeface="Arial" panose="020B0604020202020204" pitchFamily="34" charset="0"/>
            </a:endParaRPr>
          </a:p>
          <a:p>
            <a:pPr marL="144145" marR="15240" algn="ctr">
              <a:lnSpc>
                <a:spcPct val="105000"/>
              </a:lnSpc>
            </a:pPr>
            <a:endParaRPr lang="en-US" sz="1400" i="1" dirty="0">
              <a:solidFill>
                <a:srgbClr val="231F20"/>
              </a:solidFill>
              <a:latin typeface="Arial" panose="020B0604020202020204" pitchFamily="34" charset="0"/>
              <a:ea typeface="Arial" panose="020B0604020202020204" pitchFamily="34" charset="0"/>
            </a:endParaRPr>
          </a:p>
          <a:p>
            <a:pPr marL="144145" marR="15240" algn="ctr">
              <a:lnSpc>
                <a:spcPct val="105000"/>
              </a:lnSpc>
            </a:pPr>
            <a:r>
              <a:rPr lang="en-US" sz="1400" i="1" dirty="0">
                <a:solidFill>
                  <a:srgbClr val="231F20"/>
                </a:solidFill>
                <a:latin typeface="Arial" panose="020B0604020202020204" pitchFamily="34" charset="0"/>
                <a:ea typeface="Arial" panose="020B0604020202020204" pitchFamily="34" charset="0"/>
              </a:rPr>
              <a:t>		</a:t>
            </a:r>
            <a:r>
              <a:rPr lang="en-US" i="1" dirty="0">
                <a:solidFill>
                  <a:srgbClr val="0F243D"/>
                </a:solidFill>
                <a:latin typeface="Arial" panose="020B0604020202020204" pitchFamily="34" charset="0"/>
                <a:ea typeface="Arial" panose="020B0604020202020204" pitchFamily="34" charset="0"/>
              </a:rPr>
              <a:t>fostering collaboration &amp; innovation in population science</a:t>
            </a:r>
          </a:p>
          <a:p>
            <a:pPr marL="144145" marR="15240">
              <a:lnSpc>
                <a:spcPct val="105000"/>
              </a:lnSpc>
            </a:pPr>
            <a:endParaRPr lang="en-US" sz="1400" dirty="0">
              <a:solidFill>
                <a:srgbClr val="0F243D"/>
              </a:solidFill>
              <a:latin typeface="Arial" panose="020B0604020202020204" pitchFamily="34" charset="0"/>
              <a:ea typeface="Arial" panose="020B0604020202020204" pitchFamily="34" charset="0"/>
            </a:endParaRPr>
          </a:p>
          <a:p>
            <a:pPr marL="144145" marR="83185">
              <a:lnSpc>
                <a:spcPct val="105000"/>
              </a:lnSpc>
              <a:spcAft>
                <a:spcPts val="200"/>
              </a:spcAft>
            </a:pPr>
            <a:endParaRPr lang="en-US" sz="800" b="1" dirty="0">
              <a:solidFill>
                <a:srgbClr val="231F20"/>
              </a:solidFill>
              <a:latin typeface="Arial" panose="020B0604020202020204" pitchFamily="34" charset="0"/>
              <a:ea typeface="Arial" panose="020B0604020202020204" pitchFamily="34" charset="0"/>
            </a:endParaRPr>
          </a:p>
          <a:p>
            <a:pPr marL="144145" marR="83185">
              <a:lnSpc>
                <a:spcPct val="105000"/>
              </a:lnSpc>
              <a:spcAft>
                <a:spcPts val="200"/>
              </a:spcAft>
            </a:pPr>
            <a:endParaRPr lang="en-US" sz="800" b="1" dirty="0">
              <a:solidFill>
                <a:srgbClr val="231F20"/>
              </a:solidFill>
              <a:latin typeface="Arial" panose="020B0604020202020204" pitchFamily="34" charset="0"/>
              <a:ea typeface="Arial" panose="020B0604020202020204" pitchFamily="34" charset="0"/>
            </a:endParaRPr>
          </a:p>
          <a:p>
            <a:pPr marL="144145" marR="83185">
              <a:lnSpc>
                <a:spcPct val="105000"/>
              </a:lnSpc>
              <a:spcAft>
                <a:spcPts val="200"/>
              </a:spcAft>
            </a:pPr>
            <a:endParaRPr lang="en-US" sz="800" b="1" dirty="0">
              <a:solidFill>
                <a:srgbClr val="231F20"/>
              </a:solidFill>
              <a:latin typeface="Arial" panose="020B0604020202020204" pitchFamily="34" charset="0"/>
              <a:ea typeface="Arial" panose="020B0604020202020204" pitchFamily="34" charset="0"/>
            </a:endParaRPr>
          </a:p>
          <a:p>
            <a:pPr marL="144145" marR="83185">
              <a:lnSpc>
                <a:spcPct val="105000"/>
              </a:lnSpc>
              <a:spcAft>
                <a:spcPts val="200"/>
              </a:spcAft>
            </a:pPr>
            <a:endParaRPr lang="en-US" sz="800" b="1" dirty="0">
              <a:solidFill>
                <a:srgbClr val="231F20"/>
              </a:solidFill>
              <a:latin typeface="Arial" panose="020B0604020202020204" pitchFamily="34" charset="0"/>
              <a:ea typeface="Arial" panose="020B0604020202020204" pitchFamily="34" charset="0"/>
            </a:endParaRP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Seminars &amp; Conferences</a:t>
            </a: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Working Groups</a:t>
            </a: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Grant Development</a:t>
            </a: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Data Support</a:t>
            </a: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Demographic Training</a:t>
            </a: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Post Doc Program</a:t>
            </a: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Policy Engagement</a:t>
            </a:r>
          </a:p>
          <a:p>
            <a:pPr marL="144145" marR="714375">
              <a:lnSpc>
                <a:spcPct val="105000"/>
              </a:lnSpc>
              <a:spcAft>
                <a:spcPts val="300"/>
              </a:spcAft>
            </a:pPr>
            <a:r>
              <a:rPr lang="en-US" sz="2000" b="1" dirty="0">
                <a:solidFill>
                  <a:srgbClr val="231F20"/>
                </a:solidFill>
                <a:latin typeface="Arial" panose="020B0604020202020204" pitchFamily="34" charset="0"/>
                <a:ea typeface="Arial" panose="020B0604020202020204" pitchFamily="34" charset="0"/>
              </a:rPr>
              <a:t>National Network</a:t>
            </a:r>
          </a:p>
          <a:p>
            <a:pPr>
              <a:spcAft>
                <a:spcPts val="600"/>
              </a:spcAft>
              <a:buClr>
                <a:srgbClr val="231F20"/>
              </a:buClr>
              <a:buSzPts val="1100"/>
              <a:tabLst>
                <a:tab pos="575310" algn="l"/>
              </a:tabLst>
            </a:pPr>
            <a:r>
              <a:rPr lang="en-US" sz="2000" kern="0" spc="-30" dirty="0">
                <a:solidFill>
                  <a:srgbClr val="333333"/>
                </a:solidFill>
                <a:latin typeface="Arial" panose="020B0604020202020204" pitchFamily="34" charset="0"/>
                <a:ea typeface="Arial" panose="020B0604020202020204" pitchFamily="34" charset="0"/>
              </a:rPr>
              <a:t>      </a:t>
            </a:r>
            <a:endParaRPr lang="en-US" sz="1600" spc="-30" dirty="0">
              <a:solidFill>
                <a:srgbClr val="333333"/>
              </a:solidFill>
              <a:latin typeface="Arial" panose="020B0604020202020204" pitchFamily="34" charset="0"/>
              <a:ea typeface="Arial" panose="020B0604020202020204" pitchFamily="34" charset="0"/>
            </a:endParaRPr>
          </a:p>
          <a:p>
            <a:pPr>
              <a:spcBef>
                <a:spcPts val="505"/>
              </a:spcBef>
              <a:spcAft>
                <a:spcPts val="600"/>
              </a:spcAft>
              <a:buClr>
                <a:srgbClr val="231F20"/>
              </a:buClr>
              <a:buSzPts val="1100"/>
              <a:tabLst>
                <a:tab pos="575310" algn="l"/>
              </a:tabLst>
            </a:pPr>
            <a:endParaRPr lang="en-US" sz="1600" spc="-30" dirty="0">
              <a:solidFill>
                <a:srgbClr val="333333"/>
              </a:solidFill>
              <a:latin typeface="Arial" panose="020B0604020202020204" pitchFamily="34" charset="0"/>
              <a:ea typeface="Arial" panose="020B0604020202020204" pitchFamily="34" charset="0"/>
            </a:endParaRPr>
          </a:p>
          <a:p>
            <a:pPr>
              <a:spcBef>
                <a:spcPts val="505"/>
              </a:spcBef>
              <a:spcAft>
                <a:spcPts val="600"/>
              </a:spcAft>
              <a:buClr>
                <a:srgbClr val="231F20"/>
              </a:buClr>
              <a:buSzPts val="1100"/>
              <a:tabLst>
                <a:tab pos="575310" algn="l"/>
              </a:tabLst>
            </a:pPr>
            <a:endParaRPr lang="en-US" sz="1600" spc="-30" dirty="0">
              <a:solidFill>
                <a:srgbClr val="333333"/>
              </a:solidFill>
              <a:latin typeface="Arial" panose="020B0604020202020204" pitchFamily="34" charset="0"/>
              <a:ea typeface="Arial" panose="020B0604020202020204" pitchFamily="34" charset="0"/>
            </a:endParaRPr>
          </a:p>
          <a:p>
            <a:pPr>
              <a:spcBef>
                <a:spcPts val="505"/>
              </a:spcBef>
              <a:spcAft>
                <a:spcPts val="600"/>
              </a:spcAft>
              <a:buClr>
                <a:srgbClr val="231F20"/>
              </a:buClr>
              <a:buSzPts val="1100"/>
              <a:tabLst>
                <a:tab pos="575310" algn="l"/>
              </a:tabLst>
            </a:pPr>
            <a:endParaRPr lang="en-US" sz="1600" spc="-30" dirty="0">
              <a:solidFill>
                <a:srgbClr val="333333"/>
              </a:solidFill>
              <a:latin typeface="Arial" panose="020B0604020202020204" pitchFamily="34" charset="0"/>
              <a:ea typeface="Arial" panose="020B0604020202020204" pitchFamily="34" charset="0"/>
            </a:endParaRPr>
          </a:p>
          <a:p>
            <a:pPr>
              <a:spcBef>
                <a:spcPts val="505"/>
              </a:spcBef>
              <a:spcAft>
                <a:spcPts val="600"/>
              </a:spcAft>
              <a:buClr>
                <a:srgbClr val="231F20"/>
              </a:buClr>
              <a:buSzPts val="1100"/>
              <a:tabLst>
                <a:tab pos="575310" algn="l"/>
              </a:tabLst>
            </a:pPr>
            <a:r>
              <a:rPr lang="en-US" sz="1600" spc="-30" dirty="0">
                <a:solidFill>
                  <a:srgbClr val="333333"/>
                </a:solidFill>
                <a:latin typeface="Arial" panose="020B0604020202020204" pitchFamily="34" charset="0"/>
                <a:ea typeface="Arial" panose="020B0604020202020204" pitchFamily="34" charset="0"/>
              </a:rPr>
              <a:t>						</a:t>
            </a:r>
            <a:endParaRPr lang="en-US" sz="2000" b="1" dirty="0">
              <a:solidFill>
                <a:srgbClr val="231F20"/>
              </a:solidFill>
              <a:latin typeface="Arial" panose="020B0604020202020204" pitchFamily="34" charset="0"/>
              <a:ea typeface="Arial" panose="020B0604020202020204" pitchFamily="34" charset="0"/>
            </a:endParaRPr>
          </a:p>
          <a:p>
            <a:pPr marL="144145" marR="15240">
              <a:lnSpc>
                <a:spcPct val="105000"/>
              </a:lnSpc>
              <a:spcBef>
                <a:spcPts val="65"/>
              </a:spcBef>
              <a:spcAft>
                <a:spcPts val="200"/>
              </a:spcAft>
            </a:pPr>
            <a:endParaRPr lang="en-US" sz="2000" dirty="0">
              <a:solidFill>
                <a:srgbClr val="231F20"/>
              </a:solidFill>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1387E6E3-A8BD-4BEB-BCAE-0AAB738B451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64450" y="2593229"/>
            <a:ext cx="1004980" cy="1150144"/>
          </a:xfrm>
          <a:prstGeom prst="rect">
            <a:avLst/>
          </a:prstGeom>
        </p:spPr>
      </p:pic>
      <p:pic>
        <p:nvPicPr>
          <p:cNvPr id="15" name="Picture 14">
            <a:extLst>
              <a:ext uri="{FF2B5EF4-FFF2-40B4-BE49-F238E27FC236}">
                <a16:creationId xmlns:a16="http://schemas.microsoft.com/office/drawing/2014/main" id="{E0A1626F-83C3-4DA0-8783-3E2BEEF249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68631" y="2616560"/>
            <a:ext cx="1090904" cy="1036359"/>
          </a:xfrm>
          <a:prstGeom prst="rect">
            <a:avLst/>
          </a:prstGeom>
        </p:spPr>
      </p:pic>
      <p:pic>
        <p:nvPicPr>
          <p:cNvPr id="17" name="Picture 16">
            <a:extLst>
              <a:ext uri="{FF2B5EF4-FFF2-40B4-BE49-F238E27FC236}">
                <a16:creationId xmlns:a16="http://schemas.microsoft.com/office/drawing/2014/main" id="{A576B10E-F453-47E2-8891-B44B82473A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18428" y="4654028"/>
            <a:ext cx="900078" cy="967584"/>
          </a:xfrm>
          <a:prstGeom prst="rect">
            <a:avLst/>
          </a:prstGeom>
        </p:spPr>
      </p:pic>
      <p:pic>
        <p:nvPicPr>
          <p:cNvPr id="23" name="Picture 22">
            <a:extLst>
              <a:ext uri="{FF2B5EF4-FFF2-40B4-BE49-F238E27FC236}">
                <a16:creationId xmlns:a16="http://schemas.microsoft.com/office/drawing/2014/main" id="{B549A635-00F1-4E02-B5DE-B9D633E001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23265" y="3553654"/>
            <a:ext cx="869819" cy="980999"/>
          </a:xfrm>
          <a:prstGeom prst="rect">
            <a:avLst/>
          </a:prstGeom>
        </p:spPr>
      </p:pic>
      <p:pic>
        <p:nvPicPr>
          <p:cNvPr id="31" name="Picture 30">
            <a:extLst>
              <a:ext uri="{FF2B5EF4-FFF2-40B4-BE49-F238E27FC236}">
                <a16:creationId xmlns:a16="http://schemas.microsoft.com/office/drawing/2014/main" id="{477E34B3-C69D-4055-9239-5EEDFC28BB8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70115" y="3673350"/>
            <a:ext cx="900078" cy="981904"/>
          </a:xfrm>
          <a:prstGeom prst="rect">
            <a:avLst/>
          </a:prstGeom>
        </p:spPr>
      </p:pic>
      <p:pic>
        <p:nvPicPr>
          <p:cNvPr id="33" name="Picture 32">
            <a:extLst>
              <a:ext uri="{FF2B5EF4-FFF2-40B4-BE49-F238E27FC236}">
                <a16:creationId xmlns:a16="http://schemas.microsoft.com/office/drawing/2014/main" id="{D668E467-6442-48E8-A03E-A34B4307680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34828" y="3358391"/>
            <a:ext cx="805775" cy="1223052"/>
          </a:xfrm>
          <a:prstGeom prst="rect">
            <a:avLst/>
          </a:prstGeom>
        </p:spPr>
      </p:pic>
      <p:pic>
        <p:nvPicPr>
          <p:cNvPr id="45" name="Picture 44">
            <a:extLst>
              <a:ext uri="{FF2B5EF4-FFF2-40B4-BE49-F238E27FC236}">
                <a16:creationId xmlns:a16="http://schemas.microsoft.com/office/drawing/2014/main" id="{B560E697-6C29-48BB-8F68-CB58BBF2F85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18828" y="3720787"/>
            <a:ext cx="903285" cy="903285"/>
          </a:xfrm>
          <a:prstGeom prst="rect">
            <a:avLst/>
          </a:prstGeom>
        </p:spPr>
      </p:pic>
      <p:pic>
        <p:nvPicPr>
          <p:cNvPr id="39" name="Picture 38">
            <a:extLst>
              <a:ext uri="{FF2B5EF4-FFF2-40B4-BE49-F238E27FC236}">
                <a16:creationId xmlns:a16="http://schemas.microsoft.com/office/drawing/2014/main" id="{78D8E7F4-512A-4E78-9F9C-37F39522708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87308" y="4512631"/>
            <a:ext cx="817259" cy="1089679"/>
          </a:xfrm>
          <a:prstGeom prst="rect">
            <a:avLst/>
          </a:prstGeom>
        </p:spPr>
      </p:pic>
      <p:pic>
        <p:nvPicPr>
          <p:cNvPr id="35" name="Picture 34">
            <a:extLst>
              <a:ext uri="{FF2B5EF4-FFF2-40B4-BE49-F238E27FC236}">
                <a16:creationId xmlns:a16="http://schemas.microsoft.com/office/drawing/2014/main" id="{B2C48B5E-AB13-468F-B989-83B9607F273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949048" y="4543147"/>
            <a:ext cx="1004980" cy="1150740"/>
          </a:xfrm>
          <a:prstGeom prst="rect">
            <a:avLst/>
          </a:prstGeom>
        </p:spPr>
      </p:pic>
      <p:pic>
        <p:nvPicPr>
          <p:cNvPr id="51" name="Picture 50">
            <a:extLst>
              <a:ext uri="{FF2B5EF4-FFF2-40B4-BE49-F238E27FC236}">
                <a16:creationId xmlns:a16="http://schemas.microsoft.com/office/drawing/2014/main" id="{8B50F3FE-684F-479B-8BF8-E0606A0DFCD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74163" y="3725562"/>
            <a:ext cx="825007" cy="825007"/>
          </a:xfrm>
          <a:prstGeom prst="rect">
            <a:avLst/>
          </a:prstGeom>
        </p:spPr>
      </p:pic>
      <p:pic>
        <p:nvPicPr>
          <p:cNvPr id="49" name="Picture 48">
            <a:extLst>
              <a:ext uri="{FF2B5EF4-FFF2-40B4-BE49-F238E27FC236}">
                <a16:creationId xmlns:a16="http://schemas.microsoft.com/office/drawing/2014/main" id="{5E1F467E-5614-4FF4-BD40-86985428C5A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3881" r="14432" b="27237"/>
          <a:stretch/>
        </p:blipFill>
        <p:spPr>
          <a:xfrm>
            <a:off x="2909047" y="4416587"/>
            <a:ext cx="2819400" cy="1600201"/>
          </a:xfrm>
          <a:prstGeom prst="rect">
            <a:avLst/>
          </a:prstGeom>
        </p:spPr>
      </p:pic>
      <p:sp>
        <p:nvSpPr>
          <p:cNvPr id="3" name="TextBox 2">
            <a:extLst>
              <a:ext uri="{FF2B5EF4-FFF2-40B4-BE49-F238E27FC236}">
                <a16:creationId xmlns:a16="http://schemas.microsoft.com/office/drawing/2014/main" id="{D61042F1-501D-4500-A0EB-43C8AB6C6D5B}"/>
              </a:ext>
            </a:extLst>
          </p:cNvPr>
          <p:cNvSpPr txBox="1"/>
          <p:nvPr/>
        </p:nvSpPr>
        <p:spPr>
          <a:xfrm>
            <a:off x="5179236" y="841213"/>
            <a:ext cx="3769813" cy="523220"/>
          </a:xfrm>
          <a:prstGeom prst="rect">
            <a:avLst/>
          </a:prstGeom>
          <a:noFill/>
        </p:spPr>
        <p:txBody>
          <a:bodyPr wrap="square" rtlCol="0">
            <a:spAutoFit/>
          </a:bodyPr>
          <a:lstStyle/>
          <a:p>
            <a:r>
              <a:rPr lang="en-US" sz="2800" b="1" dirty="0">
                <a:solidFill>
                  <a:srgbClr val="C00000"/>
                </a:solidFill>
                <a:latin typeface="Calibri"/>
                <a:hlinkClick r:id="rId25">
                  <a:extLst>
                    <a:ext uri="{A12FA001-AC4F-418D-AE19-62706E023703}">
                      <ahyp:hlinkClr xmlns:ahyp="http://schemas.microsoft.com/office/drawing/2018/hyperlinkcolor" val="tx"/>
                    </a:ext>
                  </a:extLst>
                </a:hlinkClick>
              </a:rPr>
              <a:t>www.cpc.cornell.edu</a:t>
            </a:r>
            <a:r>
              <a:rPr lang="en-US" sz="2800" b="1" dirty="0">
                <a:solidFill>
                  <a:srgbClr val="C00000"/>
                </a:solidFill>
                <a:latin typeface="Calibri"/>
              </a:rPr>
              <a:t> </a:t>
            </a:r>
          </a:p>
        </p:txBody>
      </p:sp>
    </p:spTree>
    <p:extLst>
      <p:ext uri="{BB962C8B-B14F-4D97-AF65-F5344CB8AC3E}">
        <p14:creationId xmlns:p14="http://schemas.microsoft.com/office/powerpoint/2010/main" val="3793456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313B4-D956-4C3B-BD5F-97445A7E3524}"/>
              </a:ext>
            </a:extLst>
          </p:cNvPr>
          <p:cNvSpPr>
            <a:spLocks noGrp="1"/>
          </p:cNvSpPr>
          <p:nvPr>
            <p:ph type="title"/>
          </p:nvPr>
        </p:nvSpPr>
        <p:spPr>
          <a:xfrm>
            <a:off x="381000" y="673608"/>
            <a:ext cx="11570208" cy="685800"/>
          </a:xfrm>
        </p:spPr>
        <p:txBody>
          <a:bodyPr/>
          <a:lstStyle/>
          <a:p>
            <a:r>
              <a:rPr lang="en-US" dirty="0"/>
              <a:t>Office of the Vice President for Research and Innovation</a:t>
            </a:r>
          </a:p>
        </p:txBody>
      </p:sp>
      <p:graphicFrame>
        <p:nvGraphicFramePr>
          <p:cNvPr id="5" name="Text Placeholder 1">
            <a:extLst>
              <a:ext uri="{FF2B5EF4-FFF2-40B4-BE49-F238E27FC236}">
                <a16:creationId xmlns:a16="http://schemas.microsoft.com/office/drawing/2014/main" id="{F7751A93-F4C7-417F-A556-DDC5E499B61F}"/>
              </a:ext>
            </a:extLst>
          </p:cNvPr>
          <p:cNvGraphicFramePr/>
          <p:nvPr/>
        </p:nvGraphicFramePr>
        <p:xfrm>
          <a:off x="381001" y="1752601"/>
          <a:ext cx="11571817" cy="3998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651A24A-46B0-409A-8488-9F20DEA1A382}"/>
              </a:ext>
            </a:extLst>
          </p:cNvPr>
          <p:cNvSpPr txBox="1"/>
          <p:nvPr/>
        </p:nvSpPr>
        <p:spPr>
          <a:xfrm>
            <a:off x="484632" y="5312664"/>
            <a:ext cx="1156662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Ongoing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REFRESH, Re-energizing Faculty Research Engagement and Success</a:t>
            </a:r>
            <a:r>
              <a:rPr kumimoji="0" lang="en-US" sz="1400" b="0" i="0" u="none" strike="noStrike" kern="1200" cap="none" spc="0" normalizeH="0" baseline="0" noProof="0" dirty="0">
                <a:ln>
                  <a:noFill/>
                </a:ln>
                <a:solidFill>
                  <a:prstClr val="black"/>
                </a:solidFill>
                <a:effectLst/>
                <a:uLnTx/>
                <a:uFillTx/>
                <a:latin typeface="Times"/>
                <a:ea typeface="+mn-ea"/>
                <a:cs typeface="+mn-cs"/>
              </a:rPr>
              <a:t> (with OFDD, COE, CHE, CALS, CIS, CAS, ILR, CVM, and CCB)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Support for PI Research while Postdocs and Research Associates are on Parental Leave </a:t>
            </a:r>
            <a:r>
              <a:rPr kumimoji="0" lang="en-US" sz="1400" b="0" i="0" u="none" strike="noStrike" kern="1200" cap="none" spc="0" normalizeH="0" baseline="0" noProof="0" dirty="0">
                <a:ln>
                  <a:noFill/>
                </a:ln>
                <a:solidFill>
                  <a:prstClr val="black"/>
                </a:solidFill>
                <a:effectLst/>
                <a:uLnTx/>
                <a:uFillTx/>
                <a:latin typeface="Times"/>
                <a:ea typeface="+mn-ea"/>
                <a:cs typeface="+mn-cs"/>
              </a:rPr>
              <a:t>(with BPP, COE, CHE, CALS, CAS, CVM)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5348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761D-F6BF-461D-8B56-C8F32E7B80F9}"/>
              </a:ext>
            </a:extLst>
          </p:cNvPr>
          <p:cNvSpPr>
            <a:spLocks noGrp="1"/>
          </p:cNvSpPr>
          <p:nvPr>
            <p:ph type="title"/>
          </p:nvPr>
        </p:nvSpPr>
        <p:spPr>
          <a:xfrm>
            <a:off x="0" y="412231"/>
            <a:ext cx="12192000" cy="846944"/>
          </a:xfrm>
        </p:spPr>
        <p:txBody>
          <a:bodyPr>
            <a:normAutofit fontScale="90000"/>
          </a:bodyPr>
          <a:lstStyle/>
          <a:p>
            <a:pPr algn="ctr"/>
            <a:br>
              <a:rPr lang="en-US" b="1" dirty="0">
                <a:latin typeface="+mn-lt"/>
              </a:rPr>
            </a:br>
            <a:r>
              <a:rPr lang="en-US" b="1" dirty="0">
                <a:latin typeface="+mn-lt"/>
              </a:rPr>
              <a:t>CPIP Programs and Activities</a:t>
            </a:r>
          </a:p>
        </p:txBody>
      </p:sp>
      <p:sp>
        <p:nvSpPr>
          <p:cNvPr id="3" name="Content Placeholder 2">
            <a:extLst>
              <a:ext uri="{FF2B5EF4-FFF2-40B4-BE49-F238E27FC236}">
                <a16:creationId xmlns:a16="http://schemas.microsoft.com/office/drawing/2014/main" id="{76DE956A-897E-4D86-B4A5-0F12676C6AA1}"/>
              </a:ext>
            </a:extLst>
          </p:cNvPr>
          <p:cNvSpPr>
            <a:spLocks noGrp="1"/>
          </p:cNvSpPr>
          <p:nvPr>
            <p:ph idx="1"/>
          </p:nvPr>
        </p:nvSpPr>
        <p:spPr>
          <a:xfrm>
            <a:off x="838200" y="1915427"/>
            <a:ext cx="10515600" cy="4663398"/>
          </a:xfrm>
        </p:spPr>
        <p:txBody>
          <a:bodyPr>
            <a:normAutofit/>
          </a:bodyPr>
          <a:lstStyle/>
          <a:p>
            <a:r>
              <a:rPr lang="en-US" dirty="0"/>
              <a:t>CIPA offers the </a:t>
            </a:r>
            <a:r>
              <a:rPr lang="en-US" b="1" dirty="0"/>
              <a:t>Science, Technology &amp; Infrastructure Policy (STIP)  </a:t>
            </a:r>
            <a:r>
              <a:rPr lang="en-US" dirty="0"/>
              <a:t>concentrations as part of the MPA degree.  CPIP offers no degrees.</a:t>
            </a:r>
          </a:p>
          <a:p>
            <a:r>
              <a:rPr lang="en-US" dirty="0"/>
              <a:t>CIPA manages the </a:t>
            </a:r>
            <a:r>
              <a:rPr lang="en-US" b="1" dirty="0"/>
              <a:t>Infrastructure Project Management &amp; Finance (IPMF)</a:t>
            </a:r>
            <a:r>
              <a:rPr lang="en-US" dirty="0"/>
              <a:t> Fellows program with financial support from CPIP.</a:t>
            </a:r>
          </a:p>
          <a:p>
            <a:r>
              <a:rPr lang="en-US" dirty="0"/>
              <a:t>CIPA manages the </a:t>
            </a:r>
            <a:r>
              <a:rPr lang="en-US" b="1" dirty="0"/>
              <a:t>Cornell Broadband Network</a:t>
            </a:r>
            <a:r>
              <a:rPr lang="en-US" dirty="0"/>
              <a:t>, on behalf of CPIP.</a:t>
            </a:r>
          </a:p>
          <a:p>
            <a:r>
              <a:rPr lang="en-US" dirty="0"/>
              <a:t>CIPA hosts a </a:t>
            </a:r>
            <a:r>
              <a:rPr lang="en-US" b="1" dirty="0"/>
              <a:t>Zoom Breakfast Series of infrastructure leaders</a:t>
            </a:r>
            <a:r>
              <a:rPr lang="en-US" dirty="0"/>
              <a:t>, mostly sourced from the CPIP Board of Advisors, which is open to the entire Cornell community.</a:t>
            </a:r>
          </a:p>
          <a:p>
            <a:r>
              <a:rPr lang="en-US" dirty="0"/>
              <a:t>CPIP hosts an </a:t>
            </a:r>
            <a:r>
              <a:rPr lang="en-US" b="1" dirty="0"/>
              <a:t>Executive-in-Residence,</a:t>
            </a:r>
            <a:r>
              <a:rPr lang="en-US" dirty="0"/>
              <a:t> who offers mentoring to CIPA students.</a:t>
            </a:r>
          </a:p>
        </p:txBody>
      </p:sp>
    </p:spTree>
    <p:extLst>
      <p:ext uri="{BB962C8B-B14F-4D97-AF65-F5344CB8AC3E}">
        <p14:creationId xmlns:p14="http://schemas.microsoft.com/office/powerpoint/2010/main" val="1078138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05D1F-14B6-4BED-A1BD-378E8014654C}"/>
              </a:ext>
            </a:extLst>
          </p:cNvPr>
          <p:cNvSpPr>
            <a:spLocks noGrp="1"/>
          </p:cNvSpPr>
          <p:nvPr>
            <p:ph type="title"/>
          </p:nvPr>
        </p:nvSpPr>
        <p:spPr/>
        <p:txBody>
          <a:bodyPr>
            <a:normAutofit fontScale="90000"/>
          </a:bodyPr>
          <a:lstStyle/>
          <a:p>
            <a:pPr algn="ctr"/>
            <a:r>
              <a:rPr lang="en-US" b="1" dirty="0">
                <a:latin typeface="+mn-lt"/>
              </a:rPr>
              <a:t>CPIP Core Assets</a:t>
            </a:r>
          </a:p>
        </p:txBody>
      </p:sp>
      <p:sp>
        <p:nvSpPr>
          <p:cNvPr id="3" name="Content Placeholder 2">
            <a:extLst>
              <a:ext uri="{FF2B5EF4-FFF2-40B4-BE49-F238E27FC236}">
                <a16:creationId xmlns:a16="http://schemas.microsoft.com/office/drawing/2014/main" id="{637AC941-2E59-4C79-BE03-CEFAC7A75088}"/>
              </a:ext>
            </a:extLst>
          </p:cNvPr>
          <p:cNvSpPr>
            <a:spLocks noGrp="1"/>
          </p:cNvSpPr>
          <p:nvPr>
            <p:ph idx="1"/>
          </p:nvPr>
        </p:nvSpPr>
        <p:spPr>
          <a:xfrm>
            <a:off x="616017" y="1886552"/>
            <a:ext cx="11078677" cy="4971448"/>
          </a:xfrm>
        </p:spPr>
        <p:txBody>
          <a:bodyPr>
            <a:normAutofit/>
          </a:bodyPr>
          <a:lstStyle/>
          <a:p>
            <a:r>
              <a:rPr lang="en-US" sz="3000" dirty="0"/>
              <a:t>CPIP maintains a </a:t>
            </a:r>
            <a:r>
              <a:rPr lang="en-US" sz="3000" b="1" dirty="0"/>
              <a:t>40-member Advisory Board</a:t>
            </a:r>
            <a:r>
              <a:rPr lang="en-US" sz="3000" dirty="0"/>
              <a:t> of infrastructure industry executives.  CIPA maintains a position on the board</a:t>
            </a:r>
          </a:p>
          <a:p>
            <a:r>
              <a:rPr lang="en-US" sz="3000" dirty="0"/>
              <a:t>CPIP identifies and cultivates </a:t>
            </a:r>
            <a:r>
              <a:rPr lang="en-US" sz="3000" b="1" dirty="0"/>
              <a:t>summer internships and full-time jobs</a:t>
            </a:r>
            <a:r>
              <a:rPr lang="en-US" sz="3000" dirty="0"/>
              <a:t> with Board Member companies, often filled by CIPA students</a:t>
            </a:r>
          </a:p>
          <a:p>
            <a:r>
              <a:rPr lang="en-US" sz="3000" dirty="0"/>
              <a:t>CPIP is a member of the </a:t>
            </a:r>
            <a:r>
              <a:rPr lang="en-US" sz="3000" b="1" dirty="0"/>
              <a:t>International Public Private Partnership Scholars Network (IP3SN),</a:t>
            </a:r>
            <a:r>
              <a:rPr lang="en-US" sz="3000" dirty="0"/>
              <a:t> which provides access to global research and though leadership in infrastructure policy</a:t>
            </a:r>
          </a:p>
          <a:p>
            <a:r>
              <a:rPr lang="en-US" sz="3000" dirty="0"/>
              <a:t>CPIP offers </a:t>
            </a:r>
            <a:r>
              <a:rPr lang="en-US" sz="3000" b="1" dirty="0"/>
              <a:t>webinars and conferences </a:t>
            </a:r>
            <a:r>
              <a:rPr lang="en-US" sz="3000" dirty="0"/>
              <a:t>to help fulfill Cornell’s commitment to public engagement and outreach </a:t>
            </a:r>
          </a:p>
          <a:p>
            <a:endParaRPr lang="en-US" dirty="0"/>
          </a:p>
        </p:txBody>
      </p:sp>
    </p:spTree>
    <p:extLst>
      <p:ext uri="{BB962C8B-B14F-4D97-AF65-F5344CB8AC3E}">
        <p14:creationId xmlns:p14="http://schemas.microsoft.com/office/powerpoint/2010/main" val="167487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F6EB-2580-4BEA-835E-58D62BE99622}"/>
              </a:ext>
            </a:extLst>
          </p:cNvPr>
          <p:cNvSpPr>
            <a:spLocks noGrp="1"/>
          </p:cNvSpPr>
          <p:nvPr>
            <p:ph type="title"/>
          </p:nvPr>
        </p:nvSpPr>
        <p:spPr>
          <a:xfrm>
            <a:off x="838200" y="1"/>
            <a:ext cx="10515600" cy="2213810"/>
          </a:xfrm>
        </p:spPr>
        <p:txBody>
          <a:bodyPr/>
          <a:lstStyle/>
          <a:p>
            <a:pPr algn="ctr"/>
            <a:r>
              <a:rPr lang="en-US" b="1" dirty="0">
                <a:latin typeface="+mn-lt"/>
              </a:rPr>
              <a:t>CPIP Uses its Resources to </a:t>
            </a:r>
            <a:br>
              <a:rPr lang="en-US" b="1" dirty="0">
                <a:latin typeface="+mn-lt"/>
              </a:rPr>
            </a:br>
            <a:r>
              <a:rPr lang="en-US" b="1" dirty="0">
                <a:latin typeface="+mn-lt"/>
              </a:rPr>
              <a:t>Support Peer-Review Research</a:t>
            </a:r>
          </a:p>
        </p:txBody>
      </p:sp>
      <p:sp>
        <p:nvSpPr>
          <p:cNvPr id="3" name="Content Placeholder 2">
            <a:extLst>
              <a:ext uri="{FF2B5EF4-FFF2-40B4-BE49-F238E27FC236}">
                <a16:creationId xmlns:a16="http://schemas.microsoft.com/office/drawing/2014/main" id="{3EE60E78-2E69-4D85-A1E1-A7B1405F4442}"/>
              </a:ext>
            </a:extLst>
          </p:cNvPr>
          <p:cNvSpPr>
            <a:spLocks noGrp="1"/>
          </p:cNvSpPr>
          <p:nvPr>
            <p:ph idx="1"/>
          </p:nvPr>
        </p:nvSpPr>
        <p:spPr>
          <a:xfrm>
            <a:off x="838200" y="2443795"/>
            <a:ext cx="10515600" cy="4414205"/>
          </a:xfrm>
        </p:spPr>
        <p:txBody>
          <a:bodyPr>
            <a:normAutofit/>
          </a:bodyPr>
          <a:lstStyle/>
          <a:p>
            <a:r>
              <a:rPr lang="en-US" dirty="0"/>
              <a:t>CPIP has hosted </a:t>
            </a:r>
            <a:r>
              <a:rPr lang="en-US" b="1" dirty="0"/>
              <a:t>numerous senior sabbatical visitors</a:t>
            </a:r>
            <a:r>
              <a:rPr lang="en-US" dirty="0"/>
              <a:t> from around the 	world</a:t>
            </a:r>
          </a:p>
          <a:p>
            <a:r>
              <a:rPr lang="en-US" dirty="0"/>
              <a:t>CPIP has supported </a:t>
            </a:r>
            <a:r>
              <a:rPr lang="en-US" b="1" dirty="0"/>
              <a:t>several PhD students</a:t>
            </a:r>
            <a:r>
              <a:rPr lang="en-US" dirty="0"/>
              <a:t> working in infrastructure policy</a:t>
            </a:r>
          </a:p>
          <a:p>
            <a:r>
              <a:rPr lang="en-US" dirty="0"/>
              <a:t>CPIP has supported </a:t>
            </a:r>
            <a:r>
              <a:rPr lang="en-US" b="1" dirty="0"/>
              <a:t>several post-doctoral researchers</a:t>
            </a:r>
          </a:p>
          <a:p>
            <a:r>
              <a:rPr lang="en-US" dirty="0"/>
              <a:t>CPIP has supported </a:t>
            </a:r>
            <a:r>
              <a:rPr lang="en-US" b="1" dirty="0"/>
              <a:t>numerous undergraduate and masters-student researchers</a:t>
            </a:r>
            <a:r>
              <a:rPr lang="en-US" dirty="0"/>
              <a:t> in infrastructure policy</a:t>
            </a:r>
          </a:p>
          <a:p>
            <a:pPr marL="0" indent="0">
              <a:buNone/>
            </a:pPr>
            <a:endParaRPr lang="en-US" dirty="0"/>
          </a:p>
        </p:txBody>
      </p:sp>
    </p:spTree>
    <p:extLst>
      <p:ext uri="{BB962C8B-B14F-4D97-AF65-F5344CB8AC3E}">
        <p14:creationId xmlns:p14="http://schemas.microsoft.com/office/powerpoint/2010/main" val="357404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B11485E-19CC-0A4D-859B-C45744691B3D}"/>
              </a:ext>
            </a:extLst>
          </p:cNvPr>
          <p:cNvSpPr txBox="1">
            <a:spLocks/>
          </p:cNvSpPr>
          <p:nvPr/>
        </p:nvSpPr>
        <p:spPr>
          <a:xfrm>
            <a:off x="804672" y="2051825"/>
            <a:ext cx="3681983" cy="377024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baseline="0">
                <a:solidFill>
                  <a:schemeClr val="bg1"/>
                </a:solidFill>
                <a:latin typeface="FreightSans Pro Semibold" panose="02000606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reightSans Pro Semibold" panose="02000606030000020004" pitchFamily="2" charset="0"/>
                <a:ea typeface="+mj-ea"/>
                <a:cs typeface="+mj-cs"/>
              </a:rPr>
              <a:t>Celebrating </a:t>
            </a:r>
            <a:br>
              <a:rPr kumimoji="0" lang="en-US" sz="4000" b="1" i="0" u="none" strike="noStrike" kern="1200" cap="none" spc="0" normalizeH="0" baseline="0" noProof="0" dirty="0">
                <a:ln>
                  <a:noFill/>
                </a:ln>
                <a:solidFill>
                  <a:prstClr val="white"/>
                </a:solidFill>
                <a:effectLst/>
                <a:uLnTx/>
                <a:uFillTx/>
                <a:latin typeface="FreightSans Pro Semibold" panose="02000606030000020004" pitchFamily="2" charset="0"/>
                <a:ea typeface="+mj-ea"/>
                <a:cs typeface="+mj-cs"/>
              </a:rPr>
            </a:br>
            <a:r>
              <a:rPr kumimoji="0" lang="en-US" sz="4000" b="1" i="0" u="none" strike="noStrike" kern="1200" cap="none" spc="0" normalizeH="0" baseline="0" noProof="0" dirty="0">
                <a:ln>
                  <a:noFill/>
                </a:ln>
                <a:solidFill>
                  <a:prstClr val="white"/>
                </a:solidFill>
                <a:effectLst/>
                <a:uLnTx/>
                <a:uFillTx/>
                <a:latin typeface="FreightSans Pro Semibold" panose="02000606030000020004" pitchFamily="2" charset="0"/>
                <a:ea typeface="+mj-ea"/>
                <a:cs typeface="+mj-cs"/>
              </a:rPr>
              <a:t>60 years of global impact</a:t>
            </a:r>
          </a:p>
        </p:txBody>
      </p:sp>
      <p:sp>
        <p:nvSpPr>
          <p:cNvPr id="9" name="Freeform: Shape 7">
            <a:extLst>
              <a:ext uri="{FF2B5EF4-FFF2-40B4-BE49-F238E27FC236}">
                <a16:creationId xmlns:a16="http://schemas.microsoft.com/office/drawing/2014/main" id="{1D541BCC-4EBB-344F-B29C-D1FE5353E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3550F1E-F9B8-7D4E-AEED-D3FDDE649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
            <a:extLst>
              <a:ext uri="{FF2B5EF4-FFF2-40B4-BE49-F238E27FC236}">
                <a16:creationId xmlns:a16="http://schemas.microsoft.com/office/drawing/2014/main" id="{752964CA-9A06-A34D-AE67-AC4E12C8C3DC}"/>
              </a:ext>
            </a:extLst>
          </p:cNvPr>
          <p:cNvSpPr txBox="1">
            <a:spLocks/>
          </p:cNvSpPr>
          <p:nvPr/>
        </p:nvSpPr>
        <p:spPr>
          <a:xfrm>
            <a:off x="5937504" y="1594624"/>
            <a:ext cx="4945144" cy="427582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FreightSans Pro Medium" panose="02000606030000020004" pitchFamily="2" charset="0"/>
                <a:ea typeface="FreightSans Pro Medium" panose="0200060603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bg1"/>
                </a:solidFill>
                <a:latin typeface="FreightSans Pro Medium" panose="02000606030000020004" pitchFamily="2" charset="0"/>
                <a:ea typeface="FreightSans Pro Medium" panose="0200060603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bg1"/>
                </a:solidFill>
                <a:latin typeface="FreightSans Pro Medium" panose="02000606030000020004" pitchFamily="2" charset="0"/>
                <a:ea typeface="FreightSans Pro Medium" panose="0200060603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bg1"/>
                </a:solidFill>
                <a:latin typeface="FreightSans Pro Medium" panose="02000606030000020004" pitchFamily="2"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bg1"/>
                </a:solidFill>
                <a:latin typeface="FreightSans Pro Medium" panose="02000606030000020004" pitchFamily="2"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FreightSans Pro Book" panose="02000606030000020004" pitchFamily="2" charset="0"/>
                <a:cs typeface="+mn-cs"/>
              </a:rPr>
              <a:t>The </a:t>
            </a:r>
            <a:r>
              <a:rPr kumimoji="0" lang="en-US" sz="2400" b="0" i="0" u="none" strike="noStrike" kern="1200" cap="none" spc="0" normalizeH="0" baseline="0" noProof="0" dirty="0">
                <a:ln>
                  <a:noFill/>
                </a:ln>
                <a:solidFill>
                  <a:srgbClr val="ED8B00"/>
                </a:solidFill>
                <a:effectLst/>
                <a:uLnTx/>
                <a:uFillTx/>
                <a:latin typeface="FreightSans Pro Medium" panose="02000606030000020004" pitchFamily="2" charset="0"/>
                <a:cs typeface="+mn-cs"/>
              </a:rPr>
              <a:t>Mario Einaudi Center for International Studies </a:t>
            </a:r>
            <a:r>
              <a:rPr kumimoji="0" lang="en-US" sz="2400" b="0" i="0" u="none" strike="noStrike" kern="1200" cap="none" spc="0" normalizeH="0" baseline="0" noProof="0" dirty="0">
                <a:ln>
                  <a:noFill/>
                </a:ln>
                <a:solidFill>
                  <a:prstClr val="black"/>
                </a:solidFill>
                <a:effectLst/>
                <a:uLnTx/>
                <a:uFillTx/>
                <a:latin typeface="FreightSans Pro Book" panose="02000606030000020004" pitchFamily="2" charset="0"/>
                <a:cs typeface="+mn-cs"/>
              </a:rPr>
              <a:t>is Cornell’s hub for global thinking and action.</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FreightSans Pro Book" panose="02000606030000020004" pitchFamily="2" charset="0"/>
              <a:cs typeface="+mn-cs"/>
            </a:endParaRPr>
          </a:p>
          <a:p>
            <a:pPr marL="0" marR="0" lvl="0" indent="0" algn="l" defTabSz="914400" rtl="0" eaLnBrk="1" fontAlgn="auto" latinLnBrk="0" hangingPunct="1">
              <a:lnSpc>
                <a:spcPct val="110000"/>
              </a:lnSpc>
              <a:spcBef>
                <a:spcPts val="0"/>
              </a:spcBef>
              <a:spcAft>
                <a:spcPts val="20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D8B00"/>
                </a:solidFill>
                <a:effectLst/>
                <a:uLnTx/>
                <a:uFillTx/>
                <a:latin typeface="FreightSans Pro Book" panose="02000606030000020004" pitchFamily="2" charset="0"/>
                <a:cs typeface="+mn-cs"/>
              </a:rPr>
              <a:t>|</a:t>
            </a:r>
            <a:r>
              <a:rPr kumimoji="0" lang="en-US" sz="1800" b="0" i="0" u="none" strike="noStrike" kern="1200" cap="none" spc="0" normalizeH="0" baseline="0" noProof="0" dirty="0">
                <a:ln>
                  <a:noFill/>
                </a:ln>
                <a:solidFill>
                  <a:prstClr val="black"/>
                </a:solidFill>
                <a:effectLst/>
                <a:uLnTx/>
                <a:uFillTx/>
                <a:latin typeface="FreightSans Pro Book" panose="02000606030000020004" pitchFamily="2" charset="0"/>
                <a:cs typeface="+mn-cs"/>
              </a:rPr>
              <a:t> </a:t>
            </a:r>
            <a:r>
              <a:rPr kumimoji="0" lang="en-US" sz="1800" b="0" i="0" u="none" strike="noStrike" kern="1200" cap="none" spc="0" normalizeH="0" baseline="0" noProof="0" dirty="0">
                <a:ln>
                  <a:noFill/>
                </a:ln>
                <a:solidFill>
                  <a:prstClr val="black"/>
                </a:solidFill>
                <a:effectLst/>
                <a:uLnTx/>
                <a:uFillTx/>
                <a:latin typeface="FreightSans Pro Book" panose="02000606030000020004" pitchFamily="2" charset="0"/>
                <a:ea typeface="+mn-ea"/>
                <a:cs typeface="+mn-cs"/>
              </a:rPr>
              <a:t>2022 global research priorities: </a:t>
            </a:r>
          </a:p>
          <a:p>
            <a:pPr marL="0" marR="0" lvl="0" indent="0" algn="l" defTabSz="914400" rtl="0" eaLnBrk="1" fontAlgn="auto" latinLnBrk="0" hangingPunct="1">
              <a:lnSpc>
                <a:spcPct val="110000"/>
              </a:lnSpc>
              <a:spcBef>
                <a:spcPts val="0"/>
              </a:spcBef>
              <a:spcAft>
                <a:spcPts val="20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reightSans Pro Book" panose="02000606030000020004" pitchFamily="2" charset="0"/>
                <a:ea typeface="+mn-ea"/>
                <a:cs typeface="+mn-cs"/>
              </a:rPr>
              <a:t>migrations</a:t>
            </a:r>
          </a:p>
          <a:p>
            <a:pPr marL="0" marR="0" lvl="0" indent="0" algn="l" defTabSz="914400" rtl="0" eaLnBrk="1" fontAlgn="auto" latinLnBrk="0" hangingPunct="1">
              <a:lnSpc>
                <a:spcPct val="110000"/>
              </a:lnSpc>
              <a:spcBef>
                <a:spcPts val="0"/>
              </a:spcBef>
              <a:spcAft>
                <a:spcPts val="20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reightSans Pro Book" panose="02000606030000020004" pitchFamily="2" charset="0"/>
                <a:ea typeface="+mn-ea"/>
                <a:cs typeface="+mn-cs"/>
              </a:rPr>
              <a:t>inequalities, identities and justice</a:t>
            </a:r>
          </a:p>
          <a:p>
            <a:pPr marL="0" marR="0" lvl="0" indent="0" algn="l" defTabSz="914400" rtl="0" eaLnBrk="1" fontAlgn="auto" latinLnBrk="0" hangingPunct="1">
              <a:lnSpc>
                <a:spcPct val="110000"/>
              </a:lnSpc>
              <a:spcBef>
                <a:spcPts val="0"/>
              </a:spcBef>
              <a:spcAft>
                <a:spcPts val="200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FreightSans Pro Book" panose="02000606030000020004" pitchFamily="2" charset="0"/>
                <a:ea typeface="+mn-ea"/>
                <a:cs typeface="+mn-cs"/>
              </a:rPr>
              <a:t>democratic threats and resilience</a:t>
            </a:r>
          </a:p>
          <a:p>
            <a:pPr marL="0" marR="0" lvl="0" indent="0" algn="l" defTabSz="914400" rtl="0" eaLnBrk="1" fontAlgn="auto" latinLnBrk="0" hangingPunct="1">
              <a:lnSpc>
                <a:spcPct val="110000"/>
              </a:lnSpc>
              <a:spcBef>
                <a:spcPts val="0"/>
              </a:spcBef>
              <a:spcAft>
                <a:spcPts val="20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D8B00"/>
                </a:solidFill>
                <a:effectLst/>
                <a:uLnTx/>
                <a:uFillTx/>
                <a:latin typeface="FreightSans Pro Medium" panose="02000606030000020004" pitchFamily="2" charset="0"/>
                <a:ea typeface="+mn-ea"/>
                <a:cs typeface="+mn-cs"/>
                <a:hlinkClick r:id="rId3">
                  <a:extLst>
                    <a:ext uri="{A12FA001-AC4F-418D-AE19-62706E023703}">
                      <ahyp:hlinkClr xmlns:ahyp="http://schemas.microsoft.com/office/drawing/2018/hyperlinkcolor" val="tx"/>
                    </a:ext>
                  </a:extLst>
                </a:hlinkClick>
              </a:rPr>
              <a:t>einaudi.cornell.edu</a:t>
            </a:r>
            <a:endParaRPr kumimoji="0" lang="en-US" sz="1800" b="0" i="0" u="none" strike="noStrike" kern="1200" cap="none" spc="0" normalizeH="0" baseline="0" noProof="0" dirty="0">
              <a:ln>
                <a:noFill/>
              </a:ln>
              <a:solidFill>
                <a:srgbClr val="ED8B00"/>
              </a:solidFill>
              <a:effectLst/>
              <a:uLnTx/>
              <a:uFillTx/>
              <a:latin typeface="FreightSans Pro Medium" panose="02000606030000020004" pitchFamily="2" charset="0"/>
              <a:ea typeface="+mn-ea"/>
              <a:cs typeface="+mn-cs"/>
            </a:endParaRPr>
          </a:p>
          <a:p>
            <a:pPr marL="0" marR="0" lvl="0" indent="0" algn="l" defTabSz="914400" rtl="0" eaLnBrk="1" fontAlgn="auto" latinLnBrk="0" hangingPunct="1">
              <a:lnSpc>
                <a:spcPct val="110000"/>
              </a:lnSpc>
              <a:spcBef>
                <a:spcPts val="0"/>
              </a:spcBef>
              <a:spcAft>
                <a:spcPts val="20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ED8B00"/>
              </a:solidFill>
              <a:effectLst/>
              <a:uLnTx/>
              <a:uFillTx/>
              <a:latin typeface="FreightSans Pro Medium" panose="02000606030000020004" pitchFamily="2" charset="0"/>
              <a:ea typeface="+mn-ea"/>
              <a:cs typeface="+mn-cs"/>
            </a:endParaRPr>
          </a:p>
          <a:p>
            <a:pPr marL="0" marR="0" lvl="0" indent="0" algn="l" defTabSz="914400" rtl="0" eaLnBrk="1" fontAlgn="auto" latinLnBrk="0" hangingPunct="1">
              <a:lnSpc>
                <a:spcPct val="110000"/>
              </a:lnSpc>
              <a:spcBef>
                <a:spcPts val="0"/>
              </a:spcBef>
              <a:spcAft>
                <a:spcPts val="20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D8B00"/>
                </a:solidFill>
                <a:effectLst/>
                <a:uLnTx/>
                <a:uFillTx/>
                <a:latin typeface="FreightSans Pro Medium" panose="02000606030000020004" pitchFamily="2" charset="0"/>
                <a:ea typeface="+mn-ea"/>
                <a:cs typeface="+mn-cs"/>
              </a:rPr>
              <a:t>** </a:t>
            </a:r>
            <a:r>
              <a:rPr kumimoji="0" lang="en-US" sz="1800" b="0" i="0" u="none" strike="noStrike" kern="1200" cap="none" spc="0" normalizeH="0" baseline="0" noProof="0">
                <a:ln>
                  <a:noFill/>
                </a:ln>
                <a:solidFill>
                  <a:srgbClr val="ED8B00"/>
                </a:solidFill>
                <a:effectLst/>
                <a:uLnTx/>
                <a:uFillTx/>
                <a:latin typeface="FreightSans Pro Medium" panose="02000606030000020004" pitchFamily="2" charset="0"/>
                <a:ea typeface="+mn-ea"/>
                <a:cs typeface="+mn-cs"/>
              </a:rPr>
              <a:t>Global Hub Salon Series **</a:t>
            </a:r>
            <a:endParaRPr kumimoji="0" lang="en-US" sz="1800" b="0" i="0" u="none" strike="noStrike" kern="1200" cap="none" spc="0" normalizeH="0" baseline="0" noProof="0" dirty="0">
              <a:ln>
                <a:noFill/>
              </a:ln>
              <a:solidFill>
                <a:srgbClr val="ED8B00"/>
              </a:solidFill>
              <a:effectLst/>
              <a:uLnTx/>
              <a:uFillTx/>
              <a:latin typeface="FreightSans Pro Medium" panose="02000606030000020004" pitchFamily="2" charset="0"/>
              <a:ea typeface="+mn-ea"/>
              <a:cs typeface="+mn-cs"/>
            </a:endParaRPr>
          </a:p>
        </p:txBody>
      </p:sp>
    </p:spTree>
    <p:extLst>
      <p:ext uri="{BB962C8B-B14F-4D97-AF65-F5344CB8AC3E}">
        <p14:creationId xmlns:p14="http://schemas.microsoft.com/office/powerpoint/2010/main" val="427717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11520-1BFA-2645-AE1D-3C0EF893D559}"/>
              </a:ext>
            </a:extLst>
          </p:cNvPr>
          <p:cNvSpPr>
            <a:spLocks noGrp="1"/>
          </p:cNvSpPr>
          <p:nvPr>
            <p:ph type="title"/>
          </p:nvPr>
        </p:nvSpPr>
        <p:spPr/>
        <p:txBody>
          <a:bodyPr/>
          <a:lstStyle/>
          <a:p>
            <a:r>
              <a:rPr lang="en-US" b="0" dirty="0"/>
              <a:t>Einaudi’s Regional and Thematic Programs</a:t>
            </a:r>
            <a:endParaRPr lang="en-US" dirty="0"/>
          </a:p>
        </p:txBody>
      </p:sp>
      <p:sp>
        <p:nvSpPr>
          <p:cNvPr id="2" name="TextBox 1">
            <a:extLst>
              <a:ext uri="{FF2B5EF4-FFF2-40B4-BE49-F238E27FC236}">
                <a16:creationId xmlns:a16="http://schemas.microsoft.com/office/drawing/2014/main" id="{A0939EDC-9763-CA43-A4C8-6C35BE100D9F}"/>
              </a:ext>
            </a:extLst>
          </p:cNvPr>
          <p:cNvSpPr txBox="1"/>
          <p:nvPr/>
        </p:nvSpPr>
        <p:spPr>
          <a:xfrm>
            <a:off x="3662588" y="2938422"/>
            <a:ext cx="28680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East Asia Program</a:t>
            </a:r>
          </a:p>
        </p:txBody>
      </p:sp>
      <p:sp>
        <p:nvSpPr>
          <p:cNvPr id="5" name="TextBox 4">
            <a:extLst>
              <a:ext uri="{FF2B5EF4-FFF2-40B4-BE49-F238E27FC236}">
                <a16:creationId xmlns:a16="http://schemas.microsoft.com/office/drawing/2014/main" id="{21DBFD21-8ED8-8F4C-8F33-FB5C60C2B369}"/>
              </a:ext>
            </a:extLst>
          </p:cNvPr>
          <p:cNvSpPr txBox="1"/>
          <p:nvPr/>
        </p:nvSpPr>
        <p:spPr>
          <a:xfrm>
            <a:off x="659990" y="2938422"/>
            <a:ext cx="26448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Comparative Muslim Societies Program</a:t>
            </a:r>
          </a:p>
        </p:txBody>
      </p:sp>
      <p:sp>
        <p:nvSpPr>
          <p:cNvPr id="6" name="TextBox 5">
            <a:extLst>
              <a:ext uri="{FF2B5EF4-FFF2-40B4-BE49-F238E27FC236}">
                <a16:creationId xmlns:a16="http://schemas.microsoft.com/office/drawing/2014/main" id="{4287DAB6-F61D-2A49-B1DC-B0724B0E79A9}"/>
              </a:ext>
            </a:extLst>
          </p:cNvPr>
          <p:cNvSpPr txBox="1"/>
          <p:nvPr/>
        </p:nvSpPr>
        <p:spPr>
          <a:xfrm>
            <a:off x="6425392" y="2938422"/>
            <a:ext cx="2759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Institute for African Development</a:t>
            </a:r>
          </a:p>
        </p:txBody>
      </p:sp>
      <p:sp>
        <p:nvSpPr>
          <p:cNvPr id="7" name="TextBox 6">
            <a:extLst>
              <a:ext uri="{FF2B5EF4-FFF2-40B4-BE49-F238E27FC236}">
                <a16:creationId xmlns:a16="http://schemas.microsoft.com/office/drawing/2014/main" id="{EBAE1EAA-70DB-6742-85FC-3C0F79810D50}"/>
              </a:ext>
            </a:extLst>
          </p:cNvPr>
          <p:cNvSpPr txBox="1"/>
          <p:nvPr/>
        </p:nvSpPr>
        <p:spPr>
          <a:xfrm>
            <a:off x="6425392" y="5447611"/>
            <a:ext cx="29504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South Asia Program</a:t>
            </a:r>
          </a:p>
        </p:txBody>
      </p:sp>
      <p:sp>
        <p:nvSpPr>
          <p:cNvPr id="8" name="TextBox 7">
            <a:extLst>
              <a:ext uri="{FF2B5EF4-FFF2-40B4-BE49-F238E27FC236}">
                <a16:creationId xmlns:a16="http://schemas.microsoft.com/office/drawing/2014/main" id="{64C424BB-4BDA-054F-BE77-E04BBA9CB803}"/>
              </a:ext>
            </a:extLst>
          </p:cNvPr>
          <p:cNvSpPr txBox="1"/>
          <p:nvPr/>
        </p:nvSpPr>
        <p:spPr>
          <a:xfrm>
            <a:off x="659990" y="5447611"/>
            <a:ext cx="25039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Latin  American and Caribbean Studies</a:t>
            </a:r>
          </a:p>
        </p:txBody>
      </p:sp>
      <p:sp>
        <p:nvSpPr>
          <p:cNvPr id="9" name="TextBox 8">
            <a:extLst>
              <a:ext uri="{FF2B5EF4-FFF2-40B4-BE49-F238E27FC236}">
                <a16:creationId xmlns:a16="http://schemas.microsoft.com/office/drawing/2014/main" id="{FEBD6DB0-4CB4-5E4E-9D76-BADB8D3BB54A}"/>
              </a:ext>
            </a:extLst>
          </p:cNvPr>
          <p:cNvSpPr txBox="1"/>
          <p:nvPr/>
        </p:nvSpPr>
        <p:spPr>
          <a:xfrm>
            <a:off x="3557385" y="5447611"/>
            <a:ext cx="26999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Peace and Conflict Studies</a:t>
            </a:r>
          </a:p>
        </p:txBody>
      </p:sp>
      <p:pic>
        <p:nvPicPr>
          <p:cNvPr id="17" name="Picture 16">
            <a:extLst>
              <a:ext uri="{FF2B5EF4-FFF2-40B4-BE49-F238E27FC236}">
                <a16:creationId xmlns:a16="http://schemas.microsoft.com/office/drawing/2014/main" id="{747FB718-BB0B-0749-8523-21379C2C14F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59990" y="4061840"/>
            <a:ext cx="2503927" cy="1299616"/>
          </a:xfrm>
          <a:prstGeom prst="rect">
            <a:avLst/>
          </a:prstGeom>
        </p:spPr>
      </p:pic>
      <p:pic>
        <p:nvPicPr>
          <p:cNvPr id="19" name="Picture 18">
            <a:extLst>
              <a:ext uri="{FF2B5EF4-FFF2-40B4-BE49-F238E27FC236}">
                <a16:creationId xmlns:a16="http://schemas.microsoft.com/office/drawing/2014/main" id="{57A96D0E-2B0A-A040-A42D-31D40CE7B8B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425392" y="4061840"/>
            <a:ext cx="2503927" cy="1299616"/>
          </a:xfrm>
          <a:prstGeom prst="rect">
            <a:avLst/>
          </a:prstGeom>
        </p:spPr>
      </p:pic>
      <p:pic>
        <p:nvPicPr>
          <p:cNvPr id="21" name="Picture 20">
            <a:extLst>
              <a:ext uri="{FF2B5EF4-FFF2-40B4-BE49-F238E27FC236}">
                <a16:creationId xmlns:a16="http://schemas.microsoft.com/office/drawing/2014/main" id="{8B90B39D-12E0-864B-A6EE-EC16AB80400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557385" y="4061840"/>
            <a:ext cx="2503927" cy="1299616"/>
          </a:xfrm>
          <a:prstGeom prst="rect">
            <a:avLst/>
          </a:prstGeom>
        </p:spPr>
      </p:pic>
      <p:pic>
        <p:nvPicPr>
          <p:cNvPr id="25" name="Picture 24">
            <a:extLst>
              <a:ext uri="{FF2B5EF4-FFF2-40B4-BE49-F238E27FC236}">
                <a16:creationId xmlns:a16="http://schemas.microsoft.com/office/drawing/2014/main" id="{DFAEACA3-7CDB-B240-85EE-C36E84E592D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425392" y="1555973"/>
            <a:ext cx="2503927" cy="1299616"/>
          </a:xfrm>
          <a:prstGeom prst="rect">
            <a:avLst/>
          </a:prstGeom>
        </p:spPr>
      </p:pic>
      <p:pic>
        <p:nvPicPr>
          <p:cNvPr id="27" name="Picture 26">
            <a:extLst>
              <a:ext uri="{FF2B5EF4-FFF2-40B4-BE49-F238E27FC236}">
                <a16:creationId xmlns:a16="http://schemas.microsoft.com/office/drawing/2014/main" id="{150C9728-16EE-2C46-8DA2-10E206347262}"/>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557385" y="1555973"/>
            <a:ext cx="2503927" cy="1299616"/>
          </a:xfrm>
          <a:prstGeom prst="rect">
            <a:avLst/>
          </a:prstGeom>
        </p:spPr>
      </p:pic>
      <p:pic>
        <p:nvPicPr>
          <p:cNvPr id="29" name="Picture 28">
            <a:extLst>
              <a:ext uri="{FF2B5EF4-FFF2-40B4-BE49-F238E27FC236}">
                <a16:creationId xmlns:a16="http://schemas.microsoft.com/office/drawing/2014/main" id="{83C349BE-594E-4847-A5F8-4ADD3E1195B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59990" y="1555973"/>
            <a:ext cx="2503927" cy="1299616"/>
          </a:xfrm>
          <a:prstGeom prst="rect">
            <a:avLst/>
          </a:prstGeom>
        </p:spPr>
      </p:pic>
      <p:pic>
        <p:nvPicPr>
          <p:cNvPr id="15" name="Picture 14">
            <a:extLst>
              <a:ext uri="{FF2B5EF4-FFF2-40B4-BE49-F238E27FC236}">
                <a16:creationId xmlns:a16="http://schemas.microsoft.com/office/drawing/2014/main" id="{C3F8F42B-305C-C346-88E7-453897D5C65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9293399" y="4038904"/>
            <a:ext cx="2503927" cy="1299616"/>
          </a:xfrm>
          <a:prstGeom prst="rect">
            <a:avLst/>
          </a:prstGeom>
        </p:spPr>
      </p:pic>
      <p:pic>
        <p:nvPicPr>
          <p:cNvPr id="16" name="Picture 15">
            <a:extLst>
              <a:ext uri="{FF2B5EF4-FFF2-40B4-BE49-F238E27FC236}">
                <a16:creationId xmlns:a16="http://schemas.microsoft.com/office/drawing/2014/main" id="{193FE681-0189-B640-88F3-91E156970A1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9293399" y="1533037"/>
            <a:ext cx="2503927" cy="1299616"/>
          </a:xfrm>
          <a:prstGeom prst="rect">
            <a:avLst/>
          </a:prstGeom>
        </p:spPr>
      </p:pic>
      <p:sp>
        <p:nvSpPr>
          <p:cNvPr id="22" name="TextBox 21">
            <a:extLst>
              <a:ext uri="{FF2B5EF4-FFF2-40B4-BE49-F238E27FC236}">
                <a16:creationId xmlns:a16="http://schemas.microsoft.com/office/drawing/2014/main" id="{51D728F1-DE72-AF48-8249-4DACB91695E5}"/>
              </a:ext>
            </a:extLst>
          </p:cNvPr>
          <p:cNvSpPr txBox="1"/>
          <p:nvPr/>
        </p:nvSpPr>
        <p:spPr>
          <a:xfrm>
            <a:off x="9293399" y="2938422"/>
            <a:ext cx="25039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Institute for European Studies</a:t>
            </a:r>
          </a:p>
        </p:txBody>
      </p:sp>
      <p:sp>
        <p:nvSpPr>
          <p:cNvPr id="23" name="TextBox 22">
            <a:extLst>
              <a:ext uri="{FF2B5EF4-FFF2-40B4-BE49-F238E27FC236}">
                <a16:creationId xmlns:a16="http://schemas.microsoft.com/office/drawing/2014/main" id="{BAA41A83-8789-C849-8EC7-F011B591F2C6}"/>
              </a:ext>
            </a:extLst>
          </p:cNvPr>
          <p:cNvSpPr txBox="1"/>
          <p:nvPr/>
        </p:nvSpPr>
        <p:spPr>
          <a:xfrm>
            <a:off x="9293399" y="5447611"/>
            <a:ext cx="2759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eightSans Pro Medium" panose="02000606030000020004" pitchFamily="2" charset="0"/>
                <a:ea typeface="+mn-ea"/>
                <a:cs typeface="+mn-cs"/>
              </a:rPr>
              <a:t>Southeast Asia Program</a:t>
            </a:r>
          </a:p>
        </p:txBody>
      </p:sp>
    </p:spTree>
    <p:extLst>
      <p:ext uri="{BB962C8B-B14F-4D97-AF65-F5344CB8AC3E}">
        <p14:creationId xmlns:p14="http://schemas.microsoft.com/office/powerpoint/2010/main" val="84619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2AA9-E3DC-F645-904D-AB3F3622CFD1}"/>
              </a:ext>
            </a:extLst>
          </p:cNvPr>
          <p:cNvSpPr>
            <a:spLocks noGrp="1"/>
          </p:cNvSpPr>
          <p:nvPr>
            <p:ph type="ctrTitle"/>
          </p:nvPr>
        </p:nvSpPr>
        <p:spPr>
          <a:xfrm>
            <a:off x="979713" y="1122362"/>
            <a:ext cx="10254343" cy="2774723"/>
          </a:xfrm>
        </p:spPr>
        <p:txBody>
          <a:bodyPr>
            <a:normAutofit/>
          </a:bodyPr>
          <a:lstStyle/>
          <a:p>
            <a:pPr algn="ctr"/>
            <a:r>
              <a:rPr lang="en-US" sz="6600" b="1" dirty="0"/>
              <a:t>Office of </a:t>
            </a:r>
            <a:br>
              <a:rPr lang="en-US" sz="6600" b="1" dirty="0"/>
            </a:br>
            <a:r>
              <a:rPr lang="en-US" sz="6600" b="1" dirty="0"/>
              <a:t>Academic Integration</a:t>
            </a:r>
            <a:endParaRPr lang="en-US" sz="14900" b="1" dirty="0"/>
          </a:p>
        </p:txBody>
      </p:sp>
      <p:sp>
        <p:nvSpPr>
          <p:cNvPr id="4" name="Subtitle 3">
            <a:extLst>
              <a:ext uri="{FF2B5EF4-FFF2-40B4-BE49-F238E27FC236}">
                <a16:creationId xmlns:a16="http://schemas.microsoft.com/office/drawing/2014/main" id="{65946EBE-F93C-9147-AE91-1323E3E7C3E7}"/>
              </a:ext>
            </a:extLst>
          </p:cNvPr>
          <p:cNvSpPr>
            <a:spLocks noGrp="1"/>
          </p:cNvSpPr>
          <p:nvPr>
            <p:ph type="subTitle" idx="1"/>
          </p:nvPr>
        </p:nvSpPr>
        <p:spPr>
          <a:xfrm>
            <a:off x="1524000" y="3897084"/>
            <a:ext cx="9144000" cy="1360715"/>
          </a:xfrm>
        </p:spPr>
        <p:txBody>
          <a:bodyPr/>
          <a:lstStyle/>
          <a:p>
            <a:br>
              <a:rPr lang="en-US" dirty="0"/>
            </a:br>
            <a:r>
              <a:rPr lang="en-US" dirty="0"/>
              <a:t>Gary Koretzky, MD, PhD</a:t>
            </a:r>
            <a:br>
              <a:rPr lang="en-US" dirty="0"/>
            </a:br>
            <a:r>
              <a:rPr lang="en-US" dirty="0"/>
              <a:t>gak36@cornell.edu</a:t>
            </a:r>
          </a:p>
        </p:txBody>
      </p:sp>
    </p:spTree>
    <p:extLst>
      <p:ext uri="{BB962C8B-B14F-4D97-AF65-F5344CB8AC3E}">
        <p14:creationId xmlns:p14="http://schemas.microsoft.com/office/powerpoint/2010/main" val="3447321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Goals</a:t>
            </a:r>
          </a:p>
        </p:txBody>
      </p:sp>
      <p:sp>
        <p:nvSpPr>
          <p:cNvPr id="5" name="Content Placeholder 4"/>
          <p:cNvSpPr txBox="1">
            <a:spLocks noGrp="1"/>
          </p:cNvSpPr>
          <p:nvPr>
            <p:ph idx="1"/>
          </p:nvPr>
        </p:nvSpPr>
        <p:spPr>
          <a:xfrm>
            <a:off x="838200" y="1274618"/>
            <a:ext cx="10515600" cy="3362459"/>
          </a:xfrm>
          <a:prstGeom prst="rect">
            <a:avLst/>
          </a:prstGeom>
          <a:noFill/>
        </p:spPr>
        <p:txBody>
          <a:bodyPr wrap="square" rtlCol="0">
            <a:spAutoFit/>
          </a:bodyPr>
          <a:lstStyle/>
          <a:p>
            <a:pPr>
              <a:spcBef>
                <a:spcPts val="2200"/>
              </a:spcBef>
              <a:buFont typeface="Arial"/>
              <a:buChar char="•"/>
            </a:pPr>
            <a:r>
              <a:rPr lang="en-US" sz="2500" dirty="0">
                <a:latin typeface="Helvetica Light" panose="020B0403020202020204" pitchFamily="34" charset="0"/>
              </a:rPr>
              <a:t>Create opportunities for faculty in Ithaca and New York City to collaborate to advance their scholarship</a:t>
            </a:r>
          </a:p>
          <a:p>
            <a:pPr lvl="1" indent="-342900">
              <a:spcBef>
                <a:spcPts val="2200"/>
              </a:spcBef>
              <a:buFont typeface="Lucida Grande"/>
              <a:buChar char="-"/>
            </a:pPr>
            <a:r>
              <a:rPr lang="en-US" sz="2500" dirty="0">
                <a:latin typeface="Helvetica Light" panose="020B0403020202020204" pitchFamily="34" charset="0"/>
              </a:rPr>
              <a:t>Integrate with Radical Collaboration initiatives</a:t>
            </a:r>
          </a:p>
          <a:p>
            <a:pPr>
              <a:spcBef>
                <a:spcPts val="2200"/>
              </a:spcBef>
              <a:buFont typeface="Arial"/>
              <a:buChar char="•"/>
            </a:pPr>
            <a:r>
              <a:rPr lang="en-US" sz="2500" dirty="0">
                <a:latin typeface="Helvetica Light" panose="020B0403020202020204" pitchFamily="34" charset="0"/>
              </a:rPr>
              <a:t>Support competitive, multi-investigator, cross-campus research programs and grow them into “centers of excellence”</a:t>
            </a:r>
          </a:p>
          <a:p>
            <a:pPr>
              <a:spcBef>
                <a:spcPts val="2200"/>
              </a:spcBef>
              <a:buFont typeface="Arial"/>
              <a:buChar char="•"/>
            </a:pPr>
            <a:r>
              <a:rPr lang="en-US" sz="2500" dirty="0">
                <a:latin typeface="Helvetica Light" panose="020B0403020202020204" pitchFamily="34" charset="0"/>
              </a:rPr>
              <a:t>Offer unique educational opportunities to our students </a:t>
            </a:r>
            <a:br>
              <a:rPr lang="en-US" sz="2500" b="0" dirty="0"/>
            </a:br>
            <a:endParaRPr lang="en-US" sz="2500" b="0" dirty="0"/>
          </a:p>
        </p:txBody>
      </p:sp>
    </p:spTree>
    <p:extLst>
      <p:ext uri="{BB962C8B-B14F-4D97-AF65-F5344CB8AC3E}">
        <p14:creationId xmlns:p14="http://schemas.microsoft.com/office/powerpoint/2010/main" val="38125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CEB58292-EC5D-A043-81AD-E6D85ED5695B}"/>
              </a:ext>
            </a:extLst>
          </p:cNvPr>
          <p:cNvSpPr/>
          <p:nvPr/>
        </p:nvSpPr>
        <p:spPr>
          <a:xfrm>
            <a:off x="0" y="4797257"/>
            <a:ext cx="9357326" cy="1597465"/>
          </a:xfrm>
          <a:prstGeom prst="rect">
            <a:avLst/>
          </a:prstGeom>
          <a:gradFill flip="none" rotWithShape="1">
            <a:gsLst>
              <a:gs pos="0">
                <a:schemeClr val="accent4">
                  <a:lumMod val="17000"/>
                  <a:lumOff val="83000"/>
                </a:schemeClr>
              </a:gs>
              <a:gs pos="85000">
                <a:schemeClr val="accent4">
                  <a:lumMod val="0"/>
                  <a:lumOff val="100000"/>
                </a:schemeClr>
              </a:gs>
              <a:gs pos="0">
                <a:srgbClr val="FFC000">
                  <a:alpha val="2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66" name="Content Placeholder 2">
            <a:extLst>
              <a:ext uri="{FF2B5EF4-FFF2-40B4-BE49-F238E27FC236}">
                <a16:creationId xmlns:a16="http://schemas.microsoft.com/office/drawing/2014/main" id="{9AAF583D-6D51-6744-8BD2-FD7CB9160733}"/>
              </a:ext>
            </a:extLst>
          </p:cNvPr>
          <p:cNvSpPr>
            <a:spLocks noGrp="1"/>
          </p:cNvSpPr>
          <p:nvPr>
            <p:ph type="title"/>
          </p:nvPr>
        </p:nvSpPr>
        <p:spPr/>
        <p:txBody>
          <a:bodyPr/>
          <a:lstStyle/>
          <a:p>
            <a:r>
              <a:rPr lang="en-US" dirty="0"/>
              <a:t>Intercampus Research Symposia</a:t>
            </a:r>
          </a:p>
        </p:txBody>
      </p:sp>
      <p:sp>
        <p:nvSpPr>
          <p:cNvPr id="38" name="Content Placeholder 37">
            <a:extLst>
              <a:ext uri="{FF2B5EF4-FFF2-40B4-BE49-F238E27FC236}">
                <a16:creationId xmlns:a16="http://schemas.microsoft.com/office/drawing/2014/main" id="{D7A0BFD8-8E9A-874D-BCD7-D5E32084FF8B}"/>
              </a:ext>
            </a:extLst>
          </p:cNvPr>
          <p:cNvSpPr>
            <a:spLocks noGrp="1"/>
          </p:cNvSpPr>
          <p:nvPr>
            <p:ph idx="1"/>
          </p:nvPr>
        </p:nvSpPr>
        <p:spPr/>
        <p:txBody>
          <a:bodyPr/>
          <a:lstStyle/>
          <a:p>
            <a:pPr>
              <a:spcBef>
                <a:spcPts val="1400"/>
              </a:spcBef>
              <a:buFont typeface="Arial" panose="020B0604020202020204" pitchFamily="34" charset="0"/>
              <a:buChar char="•"/>
            </a:pPr>
            <a:r>
              <a:rPr lang="en-US" sz="2500" dirty="0">
                <a:latin typeface="Helvetica Light" panose="020B0403020202020204" pitchFamily="34" charset="0"/>
              </a:rPr>
              <a:t>Engaging scientist in the social, physical, life, and information sciences around a topic or theme of interest</a:t>
            </a:r>
          </a:p>
          <a:p>
            <a:pPr>
              <a:spcBef>
                <a:spcPts val="1400"/>
              </a:spcBef>
              <a:buFont typeface="Arial" panose="020B0604020202020204" pitchFamily="34" charset="0"/>
              <a:buChar char="•"/>
            </a:pPr>
            <a:r>
              <a:rPr lang="en-US" sz="2500" dirty="0">
                <a:latin typeface="Helvetica Light" panose="020B0403020202020204" pitchFamily="34" charset="0"/>
              </a:rPr>
              <a:t>Broad disciplinary and topical diversity; Faculty leads from A&amp;S, CALS, CVM, Engineering, Human Ecology &amp; WCM</a:t>
            </a:r>
          </a:p>
          <a:p>
            <a:pPr>
              <a:spcBef>
                <a:spcPts val="1400"/>
              </a:spcBef>
              <a:buFont typeface="Arial" panose="020B0604020202020204" pitchFamily="34" charset="0"/>
              <a:buChar char="•"/>
            </a:pPr>
            <a:r>
              <a:rPr lang="en-US" sz="2500" dirty="0">
                <a:latin typeface="Helvetica Light" panose="020B0403020202020204" pitchFamily="34" charset="0"/>
              </a:rPr>
              <a:t>17 Intercampus Research Symposia supported</a:t>
            </a:r>
          </a:p>
          <a:p>
            <a:pPr>
              <a:spcBef>
                <a:spcPts val="1400"/>
              </a:spcBef>
              <a:buFont typeface="Arial" panose="020B0604020202020204" pitchFamily="34" charset="0"/>
              <a:buChar char="•"/>
            </a:pPr>
            <a:r>
              <a:rPr lang="en-US" sz="2500" dirty="0">
                <a:latin typeface="Helvetica Light" panose="020B0403020202020204" pitchFamily="34" charset="0"/>
              </a:rPr>
              <a:t>Outcomes: 5 extramural awards ($8.25M), 4 applications submitted, 5 publications</a:t>
            </a:r>
          </a:p>
          <a:p>
            <a:pPr lvl="1"/>
            <a:endParaRPr lang="en-US" dirty="0"/>
          </a:p>
          <a:p>
            <a:pPr lvl="1"/>
            <a:endParaRPr lang="en-US" dirty="0"/>
          </a:p>
        </p:txBody>
      </p:sp>
      <p:pic>
        <p:nvPicPr>
          <p:cNvPr id="68" name="Graphic 67" descr="Artificial Intelligence with solid fill">
            <a:extLst>
              <a:ext uri="{FF2B5EF4-FFF2-40B4-BE49-F238E27FC236}">
                <a16:creationId xmlns:a16="http://schemas.microsoft.com/office/drawing/2014/main" id="{B3E6213D-FEFB-A743-8A59-C1511AE19B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437" y="4828654"/>
            <a:ext cx="1344084" cy="1344084"/>
          </a:xfrm>
          <a:prstGeom prst="rect">
            <a:avLst/>
          </a:prstGeom>
        </p:spPr>
      </p:pic>
      <p:sp>
        <p:nvSpPr>
          <p:cNvPr id="70" name="TextBox 69">
            <a:extLst>
              <a:ext uri="{FF2B5EF4-FFF2-40B4-BE49-F238E27FC236}">
                <a16:creationId xmlns:a16="http://schemas.microsoft.com/office/drawing/2014/main" id="{0B682DF3-D098-604C-B53A-38CF9BD2A0CE}"/>
              </a:ext>
            </a:extLst>
          </p:cNvPr>
          <p:cNvSpPr txBox="1"/>
          <p:nvPr/>
        </p:nvSpPr>
        <p:spPr>
          <a:xfrm>
            <a:off x="2287967" y="4862125"/>
            <a:ext cx="6705600" cy="1447063"/>
          </a:xfrm>
          <a:prstGeom prst="rect">
            <a:avLst/>
          </a:prstGeom>
          <a:noFill/>
          <a:ln>
            <a:no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The Moral Psychology of Social Tech, June 2022, Cornell Tech</a:t>
            </a:r>
            <a:br>
              <a:rPr kumimoji="0" lang="en-US" sz="1800" b="1"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b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John Doris   -  Arts &amp; Sciences, Philosophy</a:t>
            </a:r>
            <a:b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b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Rachana </a:t>
            </a:r>
            <a:r>
              <a:rPr kumimoji="0" lang="en-US" sz="1400" b="0" i="1" u="none" strike="noStrike" kern="1200" cap="none" spc="0" normalizeH="0" baseline="0" noProof="0" dirty="0" err="1">
                <a:ln>
                  <a:noFill/>
                </a:ln>
                <a:solidFill>
                  <a:srgbClr val="000000"/>
                </a:solidFill>
                <a:effectLst/>
                <a:uLnTx/>
                <a:uFillTx/>
                <a:latin typeface="Avenir Book" panose="02000503020000020003" pitchFamily="2" charset="0"/>
                <a:ea typeface="+mn-ea"/>
                <a:cs typeface="+mn-cs"/>
              </a:rPr>
              <a:t>Kamtekar</a:t>
            </a: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  Arts &amp; Sciences, Philosophy</a:t>
            </a:r>
            <a:b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b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Shaun Nichols  -  Arts &amp; Sciences, Philosophy</a:t>
            </a:r>
            <a:b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b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Helen </a:t>
            </a:r>
            <a:r>
              <a:rPr kumimoji="0" lang="en-US" sz="1400" b="0" i="1" u="none" strike="noStrike" kern="1200" cap="none" spc="0" normalizeH="0" baseline="0" noProof="0" dirty="0" err="1">
                <a:ln>
                  <a:noFill/>
                </a:ln>
                <a:solidFill>
                  <a:srgbClr val="000000"/>
                </a:solidFill>
                <a:effectLst/>
                <a:uLnTx/>
                <a:uFillTx/>
                <a:latin typeface="Avenir Book" panose="02000503020000020003" pitchFamily="2" charset="0"/>
                <a:ea typeface="+mn-ea"/>
                <a:cs typeface="+mn-cs"/>
              </a:rPr>
              <a:t>Nissenbaum</a:t>
            </a:r>
            <a:r>
              <a:rPr kumimoji="0" lang="en-US" sz="1400" b="0" i="1" u="none" strike="noStrike" kern="1200" cap="none" spc="0" normalizeH="0" baseline="0" noProof="0" dirty="0">
                <a:ln>
                  <a:noFill/>
                </a:ln>
                <a:solidFill>
                  <a:srgbClr val="000000"/>
                </a:solidFill>
                <a:effectLst/>
                <a:uLnTx/>
                <a:uFillTx/>
                <a:latin typeface="Avenir Book" panose="02000503020000020003" pitchFamily="2" charset="0"/>
                <a:ea typeface="+mn-ea"/>
                <a:cs typeface="+mn-cs"/>
              </a:rPr>
              <a:t>  -  Cornell Tech, Information Science</a:t>
            </a:r>
          </a:p>
        </p:txBody>
      </p:sp>
    </p:spTree>
    <p:extLst>
      <p:ext uri="{BB962C8B-B14F-4D97-AF65-F5344CB8AC3E}">
        <p14:creationId xmlns:p14="http://schemas.microsoft.com/office/powerpoint/2010/main" val="2311129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A0F3-8A6C-EE4D-8176-D65F16FAC658}"/>
              </a:ext>
            </a:extLst>
          </p:cNvPr>
          <p:cNvSpPr>
            <a:spLocks noGrp="1"/>
          </p:cNvSpPr>
          <p:nvPr>
            <p:ph type="title"/>
          </p:nvPr>
        </p:nvSpPr>
        <p:spPr/>
        <p:txBody>
          <a:bodyPr/>
          <a:lstStyle/>
          <a:p>
            <a:r>
              <a:rPr lang="en-US" dirty="0"/>
              <a:t>Multi-Investigator Seed Grants (MISG)</a:t>
            </a:r>
          </a:p>
        </p:txBody>
      </p:sp>
      <p:sp>
        <p:nvSpPr>
          <p:cNvPr id="3" name="Content Placeholder 2">
            <a:extLst>
              <a:ext uri="{FF2B5EF4-FFF2-40B4-BE49-F238E27FC236}">
                <a16:creationId xmlns:a16="http://schemas.microsoft.com/office/drawing/2014/main" id="{B8B2795D-D045-794D-B6D2-C32CCD13EFB9}"/>
              </a:ext>
            </a:extLst>
          </p:cNvPr>
          <p:cNvSpPr>
            <a:spLocks noGrp="1"/>
          </p:cNvSpPr>
          <p:nvPr>
            <p:ph idx="1"/>
          </p:nvPr>
        </p:nvSpPr>
        <p:spPr/>
        <p:txBody>
          <a:bodyPr/>
          <a:lstStyle/>
          <a:p>
            <a:pPr>
              <a:spcBef>
                <a:spcPts val="1600"/>
              </a:spcBef>
            </a:pPr>
            <a:r>
              <a:rPr lang="en-US" dirty="0">
                <a:latin typeface="Helvetica Light" panose="020B0403020202020204" pitchFamily="34" charset="0"/>
                <a:ea typeface="Palatino" pitchFamily="2" charset="77"/>
              </a:rPr>
              <a:t>Support for projects from any discipline; aimed towards developing multi-investigator, extramurally funded grants</a:t>
            </a:r>
          </a:p>
          <a:p>
            <a:pPr>
              <a:lnSpc>
                <a:spcPct val="120000"/>
              </a:lnSpc>
              <a:spcBef>
                <a:spcPts val="1600"/>
              </a:spcBef>
            </a:pPr>
            <a:r>
              <a:rPr lang="en-US" dirty="0">
                <a:latin typeface="Helvetica Light" panose="020B0403020202020204" pitchFamily="34" charset="0"/>
              </a:rPr>
              <a:t>Lead PIs representing 7 colleges in Ithaca, and the WCM &amp; Cornell Tech campuses</a:t>
            </a:r>
          </a:p>
          <a:p>
            <a:pPr>
              <a:lnSpc>
                <a:spcPct val="120000"/>
              </a:lnSpc>
              <a:spcBef>
                <a:spcPts val="1600"/>
              </a:spcBef>
            </a:pPr>
            <a:r>
              <a:rPr lang="en-US" dirty="0">
                <a:latin typeface="Helvetica Light" panose="020B0403020202020204" pitchFamily="34" charset="0"/>
                <a:ea typeface="Palatino" pitchFamily="2" charset="77"/>
              </a:rPr>
              <a:t>46 MISG project teams supported</a:t>
            </a:r>
          </a:p>
          <a:p>
            <a:pPr>
              <a:lnSpc>
                <a:spcPct val="120000"/>
              </a:lnSpc>
              <a:spcBef>
                <a:spcPts val="1600"/>
              </a:spcBef>
            </a:pPr>
            <a:r>
              <a:rPr lang="en-US" dirty="0">
                <a:latin typeface="Helvetica Light" panose="020B0403020202020204" pitchFamily="34" charset="0"/>
                <a:ea typeface="Palatino" pitchFamily="2" charset="77"/>
              </a:rPr>
              <a:t>$39M in external awards </a:t>
            </a:r>
            <a:endParaRPr lang="en-US" dirty="0"/>
          </a:p>
          <a:p>
            <a:pPr>
              <a:lnSpc>
                <a:spcPct val="120000"/>
              </a:lnSpc>
              <a:spcBef>
                <a:spcPts val="1600"/>
              </a:spcBef>
            </a:pPr>
            <a:r>
              <a:rPr lang="en-US" dirty="0">
                <a:latin typeface="Helvetica Light" panose="020B0403020202020204" pitchFamily="34" charset="0"/>
                <a:ea typeface="Palatino" pitchFamily="2" charset="77"/>
              </a:rPr>
              <a:t>2022 RFA posted!</a:t>
            </a:r>
            <a:br>
              <a:rPr lang="en-US" dirty="0">
                <a:latin typeface="Helvetica Light" panose="020B0403020202020204" pitchFamily="34" charset="0"/>
                <a:ea typeface="Palatino" pitchFamily="2" charset="77"/>
              </a:rPr>
            </a:br>
            <a:r>
              <a:rPr lang="en-US" sz="2000" b="1" u="sng" dirty="0">
                <a:solidFill>
                  <a:srgbClr val="C00000"/>
                </a:solidFill>
                <a:latin typeface="Helvetica Light" panose="020B0403020202020204" pitchFamily="34" charset="0"/>
                <a:ea typeface="Palatino" pitchFamily="2" charset="77"/>
              </a:rPr>
              <a:t>https://</a:t>
            </a:r>
            <a:r>
              <a:rPr lang="en-US" sz="2000" b="1" u="sng" dirty="0" err="1">
                <a:solidFill>
                  <a:srgbClr val="C00000"/>
                </a:solidFill>
                <a:latin typeface="Helvetica Light" panose="020B0403020202020204" pitchFamily="34" charset="0"/>
                <a:ea typeface="Palatino" pitchFamily="2" charset="77"/>
              </a:rPr>
              <a:t>academicintegration.cornell.edu</a:t>
            </a:r>
            <a:r>
              <a:rPr lang="en-US" sz="2000" b="1" u="sng" dirty="0">
                <a:solidFill>
                  <a:srgbClr val="C00000"/>
                </a:solidFill>
                <a:latin typeface="Helvetica Light" panose="020B0403020202020204" pitchFamily="34" charset="0"/>
                <a:ea typeface="Palatino" pitchFamily="2" charset="77"/>
              </a:rPr>
              <a:t>/multi-investigator-seed-grant-</a:t>
            </a:r>
            <a:r>
              <a:rPr lang="en-US" sz="2000" b="1" u="sng" dirty="0" err="1">
                <a:solidFill>
                  <a:srgbClr val="C00000"/>
                </a:solidFill>
                <a:latin typeface="Helvetica Light" panose="020B0403020202020204" pitchFamily="34" charset="0"/>
                <a:ea typeface="Palatino" pitchFamily="2" charset="77"/>
              </a:rPr>
              <a:t>rfa</a:t>
            </a:r>
            <a:endParaRPr lang="en-US" sz="2000" b="1" u="sng" dirty="0">
              <a:solidFill>
                <a:srgbClr val="C00000"/>
              </a:solidFill>
            </a:endParaRPr>
          </a:p>
          <a:p>
            <a:endParaRPr lang="en-US" dirty="0"/>
          </a:p>
        </p:txBody>
      </p:sp>
    </p:spTree>
    <p:extLst>
      <p:ext uri="{BB962C8B-B14F-4D97-AF65-F5344CB8AC3E}">
        <p14:creationId xmlns:p14="http://schemas.microsoft.com/office/powerpoint/2010/main" val="4097598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a:extLst>
              <a:ext uri="{FF2B5EF4-FFF2-40B4-BE49-F238E27FC236}">
                <a16:creationId xmlns:a16="http://schemas.microsoft.com/office/drawing/2014/main" id="{6DF4AA4C-8F8E-FE4C-B7C4-1581DF3EEE39}"/>
              </a:ext>
            </a:extLst>
          </p:cNvPr>
          <p:cNvSpPr/>
          <p:nvPr/>
        </p:nvSpPr>
        <p:spPr>
          <a:xfrm>
            <a:off x="76379" y="326632"/>
            <a:ext cx="6840237" cy="6204736"/>
          </a:xfrm>
          <a:prstGeom prst="rightArrow">
            <a:avLst>
              <a:gd name="adj1" fmla="val 76197"/>
              <a:gd name="adj2" fmla="val 44836"/>
            </a:avLst>
          </a:prstGeom>
          <a:gradFill flip="none" rotWithShape="1">
            <a:gsLst>
              <a:gs pos="100000">
                <a:schemeClr val="bg1"/>
              </a:gs>
              <a:gs pos="0">
                <a:schemeClr val="accent4">
                  <a:alpha val="9000"/>
                  <a:lumMod val="0"/>
                  <a:lumOff val="100000"/>
                </a:schemeClr>
              </a:gs>
              <a:gs pos="9000">
                <a:srgbClr val="FFC000">
                  <a:alpha val="13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aphicFrame>
        <p:nvGraphicFramePr>
          <p:cNvPr id="2" name="Content Placeholder 2">
            <a:extLst>
              <a:ext uri="{FF2B5EF4-FFF2-40B4-BE49-F238E27FC236}">
                <a16:creationId xmlns:a16="http://schemas.microsoft.com/office/drawing/2014/main" id="{4CA2414E-D51F-484C-8885-D2ECD736B321}"/>
              </a:ext>
            </a:extLst>
          </p:cNvPr>
          <p:cNvGraphicFramePr>
            <a:graphicFrameLocks/>
          </p:cNvGraphicFramePr>
          <p:nvPr/>
        </p:nvGraphicFramePr>
        <p:xfrm>
          <a:off x="4876800" y="326632"/>
          <a:ext cx="6840237" cy="6050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8FDE8E41-73A5-A541-A7B9-C05A7EE59CB1}"/>
              </a:ext>
            </a:extLst>
          </p:cNvPr>
          <p:cNvSpPr txBox="1">
            <a:spLocks/>
          </p:cNvSpPr>
          <p:nvPr/>
        </p:nvSpPr>
        <p:spPr>
          <a:xfrm>
            <a:off x="1254413" y="1254969"/>
            <a:ext cx="3194629" cy="4348062"/>
          </a:xfrm>
          <a:prstGeom prst="rect">
            <a:avLst/>
          </a:prstGeom>
        </p:spPr>
        <p:txBody>
          <a:bodyPr>
            <a:normAutofit/>
          </a:bodyPr>
          <a:lstStyle>
            <a:lvl1pPr algn="l" defTabSz="914400" rtl="0" eaLnBrk="1" latinLnBrk="0" hangingPunct="1">
              <a:lnSpc>
                <a:spcPct val="90000"/>
              </a:lnSpc>
              <a:spcBef>
                <a:spcPct val="0"/>
              </a:spcBef>
              <a:buNone/>
              <a:defRPr sz="4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C30000"/>
                </a:solidFill>
                <a:effectLst/>
                <a:uLnTx/>
                <a:uFillTx/>
                <a:latin typeface="Century Gothic" panose="020F0302020204030204"/>
                <a:ea typeface="+mj-ea"/>
                <a:cs typeface="+mj-cs"/>
              </a:rPr>
              <a:t>Support Beyond Typical STEM Projects</a:t>
            </a:r>
          </a:p>
        </p:txBody>
      </p:sp>
    </p:spTree>
    <p:extLst>
      <p:ext uri="{BB962C8B-B14F-4D97-AF65-F5344CB8AC3E}">
        <p14:creationId xmlns:p14="http://schemas.microsoft.com/office/powerpoint/2010/main" val="351032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313B4-D956-4C3B-BD5F-97445A7E3524}"/>
              </a:ext>
            </a:extLst>
          </p:cNvPr>
          <p:cNvSpPr>
            <a:spLocks noGrp="1"/>
          </p:cNvSpPr>
          <p:nvPr>
            <p:ph type="title"/>
          </p:nvPr>
        </p:nvSpPr>
        <p:spPr/>
        <p:txBody>
          <a:bodyPr/>
          <a:lstStyle/>
          <a:p>
            <a:r>
              <a:rPr lang="en-US" dirty="0"/>
              <a:t>Associate Vice Provost for Social Sciences</a:t>
            </a:r>
          </a:p>
        </p:txBody>
      </p:sp>
      <p:graphicFrame>
        <p:nvGraphicFramePr>
          <p:cNvPr id="5" name="Text Placeholder 1">
            <a:extLst>
              <a:ext uri="{FF2B5EF4-FFF2-40B4-BE49-F238E27FC236}">
                <a16:creationId xmlns:a16="http://schemas.microsoft.com/office/drawing/2014/main" id="{F7751A93-F4C7-417F-A556-DDC5E499B61F}"/>
              </a:ext>
            </a:extLst>
          </p:cNvPr>
          <p:cNvGraphicFramePr/>
          <p:nvPr/>
        </p:nvGraphicFramePr>
        <p:xfrm>
          <a:off x="381001" y="1752601"/>
          <a:ext cx="11571817" cy="3998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03330088-86CC-4FEC-85A9-EEE03BF43D86}"/>
              </a:ext>
            </a:extLst>
          </p:cNvPr>
          <p:cNvSpPr txBox="1"/>
          <p:nvPr/>
        </p:nvSpPr>
        <p:spPr>
          <a:xfrm>
            <a:off x="768096" y="6016752"/>
            <a:ext cx="89130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Please reach out with questions, comments, and suggestions:  </a:t>
            </a:r>
            <a:r>
              <a:rPr kumimoji="0" lang="en-US" sz="1800" b="0" i="0" u="none" strike="noStrike" kern="1200" cap="none" spc="0" normalizeH="0" baseline="0" noProof="0" dirty="0">
                <a:ln>
                  <a:noFill/>
                </a:ln>
                <a:solidFill>
                  <a:prstClr val="black"/>
                </a:solidFill>
                <a:effectLst/>
                <a:uLnTx/>
                <a:uFillTx/>
                <a:latin typeface="Times"/>
                <a:ea typeface="+mn-ea"/>
                <a:cs typeface="+mn-cs"/>
                <a:hlinkClick r:id="rId7"/>
              </a:rPr>
              <a:t>maria.d.fitzpatrick@cornell.edu</a:t>
            </a:r>
            <a:r>
              <a:rPr kumimoji="0" lang="en-US" sz="1800" b="0" i="0" u="none" strike="noStrike" kern="1200" cap="none" spc="0" normalizeH="0" baseline="0" noProof="0" dirty="0">
                <a:ln>
                  <a:noFill/>
                </a:ln>
                <a:solidFill>
                  <a:prstClr val="black"/>
                </a:solidFill>
                <a:effectLst/>
                <a:uLnTx/>
                <a:uFillTx/>
                <a:latin typeface="Times"/>
                <a:ea typeface="+mn-ea"/>
                <a:cs typeface="+mn-cs"/>
              </a:rPr>
              <a:t> </a:t>
            </a:r>
          </a:p>
        </p:txBody>
      </p:sp>
    </p:spTree>
    <p:extLst>
      <p:ext uri="{BB962C8B-B14F-4D97-AF65-F5344CB8AC3E}">
        <p14:creationId xmlns:p14="http://schemas.microsoft.com/office/powerpoint/2010/main" val="27216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62802B-348D-4E13-BD87-DBB5BAC1F088}"/>
              </a:ext>
            </a:extLst>
          </p:cNvPr>
          <p:cNvSpPr>
            <a:spLocks noGrp="1"/>
          </p:cNvSpPr>
          <p:nvPr>
            <p:ph type="body" sz="quarter" idx="10"/>
          </p:nvPr>
        </p:nvSpPr>
        <p:spPr/>
        <p:txBody>
          <a:bodyPr/>
          <a:lstStyle/>
          <a:p>
            <a:pPr>
              <a:lnSpc>
                <a:spcPct val="100000"/>
              </a:lnSpc>
            </a:pPr>
            <a:r>
              <a:rPr lang="en-US" dirty="0"/>
              <a:t>David M. Lodge</a:t>
            </a:r>
            <a:br>
              <a:rPr lang="en-US" dirty="0"/>
            </a:br>
            <a:r>
              <a:rPr lang="en-US" dirty="0"/>
              <a:t>Francis J. DiSalvo Director</a:t>
            </a:r>
            <a:br>
              <a:rPr lang="en-US" dirty="0"/>
            </a:br>
            <a:r>
              <a:rPr lang="en-US" sz="2000" dirty="0"/>
              <a:t>Cornell Atkinson Center for Sustainability</a:t>
            </a:r>
          </a:p>
        </p:txBody>
      </p:sp>
    </p:spTree>
    <p:extLst>
      <p:ext uri="{BB962C8B-B14F-4D97-AF65-F5344CB8AC3E}">
        <p14:creationId xmlns:p14="http://schemas.microsoft.com/office/powerpoint/2010/main" val="3473787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26E7-574B-4BE0-9D24-4162713A1A7E}"/>
              </a:ext>
            </a:extLst>
          </p:cNvPr>
          <p:cNvSpPr>
            <a:spLocks noGrp="1"/>
          </p:cNvSpPr>
          <p:nvPr>
            <p:ph type="title"/>
          </p:nvPr>
        </p:nvSpPr>
        <p:spPr>
          <a:xfrm>
            <a:off x="709612" y="723637"/>
            <a:ext cx="10772775" cy="1658198"/>
          </a:xfrm>
        </p:spPr>
        <p:txBody>
          <a:bodyPr/>
          <a:lstStyle/>
          <a:p>
            <a:pPr algn="ctr"/>
            <a:r>
              <a:rPr lang="en-US" sz="4400" dirty="0"/>
              <a:t>Cornell Atkinson Center for Sustainability</a:t>
            </a:r>
          </a:p>
        </p:txBody>
      </p:sp>
      <p:sp>
        <p:nvSpPr>
          <p:cNvPr id="4" name="Content Placeholder 3">
            <a:extLst>
              <a:ext uri="{FF2B5EF4-FFF2-40B4-BE49-F238E27FC236}">
                <a16:creationId xmlns:a16="http://schemas.microsoft.com/office/drawing/2014/main" id="{ADD4E0D5-559B-4C7D-8AF9-4BBAD8204561}"/>
              </a:ext>
            </a:extLst>
          </p:cNvPr>
          <p:cNvSpPr txBox="1">
            <a:spLocks/>
          </p:cNvSpPr>
          <p:nvPr/>
        </p:nvSpPr>
        <p:spPr>
          <a:xfrm>
            <a:off x="676656" y="1998134"/>
            <a:ext cx="4663440" cy="3767328"/>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24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endParaRPr>
          </a:p>
        </p:txBody>
      </p:sp>
      <p:sp>
        <p:nvSpPr>
          <p:cNvPr id="5" name="Content Placeholder 3">
            <a:extLst>
              <a:ext uri="{FF2B5EF4-FFF2-40B4-BE49-F238E27FC236}">
                <a16:creationId xmlns:a16="http://schemas.microsoft.com/office/drawing/2014/main" id="{3A867B37-622C-4387-951F-8A5C47A14DAD}"/>
              </a:ext>
            </a:extLst>
          </p:cNvPr>
          <p:cNvSpPr txBox="1">
            <a:spLocks/>
          </p:cNvSpPr>
          <p:nvPr/>
        </p:nvSpPr>
        <p:spPr>
          <a:xfrm>
            <a:off x="1113080" y="1747064"/>
            <a:ext cx="8002604" cy="3743265"/>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 Unexpected connections</a:t>
            </a:r>
          </a:p>
          <a:p>
            <a:pPr marL="857100" marR="0" lvl="5" indent="0" algn="l" defTabSz="914400" rtl="0" eaLnBrk="1" fontAlgn="auto" latinLnBrk="0" hangingPunct="1">
              <a:lnSpc>
                <a:spcPct val="85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Faculty Fellows</a:t>
            </a:r>
          </a:p>
          <a:p>
            <a:pPr marL="857100" marR="0" lvl="5" indent="0" algn="l" defTabSz="914400" rtl="0" eaLnBrk="1" fontAlgn="auto" latinLnBrk="0" hangingPunct="1">
              <a:lnSpc>
                <a:spcPct val="85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Topical Lunches	</a:t>
            </a:r>
          </a:p>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 Transformative research</a:t>
            </a:r>
          </a:p>
          <a:p>
            <a:pPr marL="0" marR="0" lvl="3" indent="0" algn="l" defTabSz="914400" rtl="0" eaLnBrk="1" fontAlgn="auto" latinLnBrk="0" hangingPunct="1">
              <a:lnSpc>
                <a:spcPct val="85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	Interdisciplinary collaboration</a:t>
            </a:r>
          </a:p>
          <a:p>
            <a:pPr marL="91440" marR="0" lvl="0" indent="-9144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 Holistic thinking</a:t>
            </a:r>
          </a:p>
          <a:p>
            <a:pPr marL="0" marR="0" lvl="4" indent="0" algn="l" defTabSz="914400" rtl="0" eaLnBrk="1" fontAlgn="auto" latinLnBrk="0" hangingPunct="1">
              <a:lnSpc>
                <a:spcPct val="85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	Influencing policies, practices, products, and opinions</a:t>
            </a:r>
          </a:p>
          <a:p>
            <a:pPr marL="0" marR="0" lvl="4" indent="0" algn="l" defTabSz="914400" rtl="0" eaLnBrk="1" fontAlgn="auto" latinLnBrk="0" hangingPunct="1">
              <a:lnSpc>
                <a:spcPct val="85000"/>
              </a:lnSpc>
              <a:spcBef>
                <a:spcPts val="6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rPr>
              <a:t>	</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24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endParaRPr>
          </a:p>
        </p:txBody>
      </p:sp>
      <p:sp>
        <p:nvSpPr>
          <p:cNvPr id="6" name="Rectangle 5">
            <a:extLst>
              <a:ext uri="{FF2B5EF4-FFF2-40B4-BE49-F238E27FC236}">
                <a16:creationId xmlns:a16="http://schemas.microsoft.com/office/drawing/2014/main" id="{4AB91B60-94F7-4043-8BC8-9EF94D368B26}"/>
              </a:ext>
            </a:extLst>
          </p:cNvPr>
          <p:cNvSpPr/>
          <p:nvPr/>
        </p:nvSpPr>
        <p:spPr>
          <a:xfrm>
            <a:off x="565483" y="5079662"/>
            <a:ext cx="2683042" cy="13716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itti Grotesk"/>
              <a:ea typeface="+mn-ea"/>
              <a:cs typeface="+mn-cs"/>
            </a:endParaRPr>
          </a:p>
        </p:txBody>
      </p:sp>
      <p:sp>
        <p:nvSpPr>
          <p:cNvPr id="7" name="Rectangle 6">
            <a:extLst>
              <a:ext uri="{FF2B5EF4-FFF2-40B4-BE49-F238E27FC236}">
                <a16:creationId xmlns:a16="http://schemas.microsoft.com/office/drawing/2014/main" id="{22F82503-77B3-4C79-862F-9D01665205BA}"/>
              </a:ext>
            </a:extLst>
          </p:cNvPr>
          <p:cNvSpPr/>
          <p:nvPr/>
        </p:nvSpPr>
        <p:spPr>
          <a:xfrm>
            <a:off x="3400925" y="5079662"/>
            <a:ext cx="2683042" cy="13716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itti Grotesk"/>
              <a:ea typeface="+mn-ea"/>
              <a:cs typeface="+mn-cs"/>
            </a:endParaRPr>
          </a:p>
        </p:txBody>
      </p:sp>
      <p:sp>
        <p:nvSpPr>
          <p:cNvPr id="8" name="Rectangle 7">
            <a:extLst>
              <a:ext uri="{FF2B5EF4-FFF2-40B4-BE49-F238E27FC236}">
                <a16:creationId xmlns:a16="http://schemas.microsoft.com/office/drawing/2014/main" id="{F461071D-A303-4543-85AF-C5BC3B29DA9A}"/>
              </a:ext>
            </a:extLst>
          </p:cNvPr>
          <p:cNvSpPr/>
          <p:nvPr/>
        </p:nvSpPr>
        <p:spPr>
          <a:xfrm>
            <a:off x="6236367" y="5079662"/>
            <a:ext cx="2683042" cy="13716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itti Grotesk"/>
              <a:ea typeface="+mn-ea"/>
              <a:cs typeface="+mn-cs"/>
            </a:endParaRPr>
          </a:p>
        </p:txBody>
      </p:sp>
      <p:sp>
        <p:nvSpPr>
          <p:cNvPr id="9" name="Rectangle 8">
            <a:extLst>
              <a:ext uri="{FF2B5EF4-FFF2-40B4-BE49-F238E27FC236}">
                <a16:creationId xmlns:a16="http://schemas.microsoft.com/office/drawing/2014/main" id="{EC6F9946-D135-4616-94A4-181223DEB481}"/>
              </a:ext>
            </a:extLst>
          </p:cNvPr>
          <p:cNvSpPr/>
          <p:nvPr/>
        </p:nvSpPr>
        <p:spPr>
          <a:xfrm>
            <a:off x="9071809" y="5079662"/>
            <a:ext cx="2683042" cy="13716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itti Grotesk"/>
              <a:ea typeface="+mn-ea"/>
              <a:cs typeface="+mn-cs"/>
            </a:endParaRPr>
          </a:p>
        </p:txBody>
      </p:sp>
      <p:sp>
        <p:nvSpPr>
          <p:cNvPr id="10" name="Content Placeholder 3">
            <a:extLst>
              <a:ext uri="{FF2B5EF4-FFF2-40B4-BE49-F238E27FC236}">
                <a16:creationId xmlns:a16="http://schemas.microsoft.com/office/drawing/2014/main" id="{75123F0D-4AF9-42C2-9736-3F04DE46B23B}"/>
              </a:ext>
            </a:extLst>
          </p:cNvPr>
          <p:cNvSpPr txBox="1">
            <a:spLocks/>
          </p:cNvSpPr>
          <p:nvPr/>
        </p:nvSpPr>
        <p:spPr>
          <a:xfrm>
            <a:off x="565483" y="5463363"/>
            <a:ext cx="2683042" cy="461521"/>
          </a:xfrm>
          <a:prstGeom prst="rect">
            <a:avLst/>
          </a:prstGeom>
          <a:solidFill>
            <a:schemeClr val="bg1"/>
          </a:solidFill>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2F2B20"/>
                </a:solidFill>
                <a:effectLst/>
                <a:uLnTx/>
                <a:uFillTx/>
                <a:latin typeface="Nitti Grotesk"/>
                <a:ea typeface="+mn-ea"/>
                <a:cs typeface="+mn-cs"/>
              </a:rPr>
              <a:t>Climate</a:t>
            </a:r>
          </a:p>
          <a:p>
            <a:pPr marL="0" marR="0" lvl="3" indent="0" algn="l" defTabSz="914400" rtl="0" eaLnBrk="1" fontAlgn="auto" latinLnBrk="0" hangingPunct="1">
              <a:lnSpc>
                <a:spcPct val="85000"/>
              </a:lnSpc>
              <a:spcBef>
                <a:spcPts val="6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endParaRPr>
          </a:p>
        </p:txBody>
      </p:sp>
      <p:sp>
        <p:nvSpPr>
          <p:cNvPr id="14" name="Content Placeholder 3">
            <a:extLst>
              <a:ext uri="{FF2B5EF4-FFF2-40B4-BE49-F238E27FC236}">
                <a16:creationId xmlns:a16="http://schemas.microsoft.com/office/drawing/2014/main" id="{89C600E6-E9EB-48D5-BFCD-3646DF7B3032}"/>
              </a:ext>
            </a:extLst>
          </p:cNvPr>
          <p:cNvSpPr txBox="1">
            <a:spLocks/>
          </p:cNvSpPr>
          <p:nvPr/>
        </p:nvSpPr>
        <p:spPr>
          <a:xfrm>
            <a:off x="3378987" y="5463362"/>
            <a:ext cx="2729047" cy="461521"/>
          </a:xfrm>
          <a:prstGeom prst="rect">
            <a:avLst/>
          </a:prstGeom>
          <a:solidFill>
            <a:schemeClr val="bg1"/>
          </a:solidFill>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2F2B20"/>
                </a:solidFill>
                <a:effectLst/>
                <a:uLnTx/>
                <a:uFillTx/>
                <a:latin typeface="Nitti Grotesk"/>
                <a:ea typeface="+mn-ea"/>
                <a:cs typeface="+mn-cs"/>
              </a:rPr>
              <a:t>Energy</a:t>
            </a:r>
          </a:p>
          <a:p>
            <a:pPr marL="0" marR="0" lvl="3" indent="0" algn="l" defTabSz="914400" rtl="0" eaLnBrk="1" fontAlgn="auto" latinLnBrk="0" hangingPunct="1">
              <a:lnSpc>
                <a:spcPct val="85000"/>
              </a:lnSpc>
              <a:spcBef>
                <a:spcPts val="6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endParaRPr>
          </a:p>
        </p:txBody>
      </p:sp>
      <p:sp>
        <p:nvSpPr>
          <p:cNvPr id="15" name="Content Placeholder 3">
            <a:extLst>
              <a:ext uri="{FF2B5EF4-FFF2-40B4-BE49-F238E27FC236}">
                <a16:creationId xmlns:a16="http://schemas.microsoft.com/office/drawing/2014/main" id="{594FE146-3B0E-4785-AB3F-EFBDC58DB490}"/>
              </a:ext>
            </a:extLst>
          </p:cNvPr>
          <p:cNvSpPr txBox="1">
            <a:spLocks/>
          </p:cNvSpPr>
          <p:nvPr/>
        </p:nvSpPr>
        <p:spPr>
          <a:xfrm>
            <a:off x="6212300" y="5447597"/>
            <a:ext cx="2729046" cy="461521"/>
          </a:xfrm>
          <a:prstGeom prst="rect">
            <a:avLst/>
          </a:prstGeom>
          <a:solidFill>
            <a:schemeClr val="bg1"/>
          </a:solidFill>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2F2B20"/>
                </a:solidFill>
                <a:effectLst/>
                <a:uLnTx/>
                <a:uFillTx/>
                <a:latin typeface="Nitti Grotesk"/>
                <a:ea typeface="+mn-ea"/>
                <a:cs typeface="+mn-cs"/>
              </a:rPr>
              <a:t>Food</a:t>
            </a:r>
          </a:p>
          <a:p>
            <a:pPr marL="0" marR="0" lvl="3" indent="0" algn="l" defTabSz="914400" rtl="0" eaLnBrk="1" fontAlgn="auto" latinLnBrk="0" hangingPunct="1">
              <a:lnSpc>
                <a:spcPct val="85000"/>
              </a:lnSpc>
              <a:spcBef>
                <a:spcPts val="6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endParaRPr>
          </a:p>
        </p:txBody>
      </p:sp>
      <p:sp>
        <p:nvSpPr>
          <p:cNvPr id="16" name="Content Placeholder 3">
            <a:extLst>
              <a:ext uri="{FF2B5EF4-FFF2-40B4-BE49-F238E27FC236}">
                <a16:creationId xmlns:a16="http://schemas.microsoft.com/office/drawing/2014/main" id="{0552FBAE-AD9B-4E34-8FF0-BF75E3EAF9BF}"/>
              </a:ext>
            </a:extLst>
          </p:cNvPr>
          <p:cNvSpPr txBox="1">
            <a:spLocks/>
          </p:cNvSpPr>
          <p:nvPr/>
        </p:nvSpPr>
        <p:spPr>
          <a:xfrm>
            <a:off x="9045611" y="5447597"/>
            <a:ext cx="2709239" cy="461521"/>
          </a:xfrm>
          <a:prstGeom prst="rect">
            <a:avLst/>
          </a:prstGeom>
          <a:solidFill>
            <a:schemeClr val="bg1"/>
          </a:solidFill>
        </p:spPr>
        <p:txBody>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2F2B20"/>
                </a:solidFill>
                <a:effectLst/>
                <a:uLnTx/>
                <a:uFillTx/>
                <a:latin typeface="Nitti Grotesk"/>
                <a:ea typeface="+mn-ea"/>
                <a:cs typeface="+mn-cs"/>
              </a:rPr>
              <a:t>One Health</a:t>
            </a:r>
          </a:p>
          <a:p>
            <a:pPr marL="0" marR="0" lvl="3" indent="0" algn="l" defTabSz="914400" rtl="0" eaLnBrk="1" fontAlgn="auto" latinLnBrk="0" hangingPunct="1">
              <a:lnSpc>
                <a:spcPct val="85000"/>
              </a:lnSpc>
              <a:spcBef>
                <a:spcPts val="6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2F2B20">
                  <a:lumMod val="85000"/>
                  <a:lumOff val="15000"/>
                </a:srgbClr>
              </a:solidFill>
              <a:effectLst/>
              <a:uLnTx/>
              <a:uFillTx/>
              <a:latin typeface="Nitti Grotesk"/>
              <a:ea typeface="+mn-ea"/>
              <a:cs typeface="+mn-cs"/>
            </a:endParaRPr>
          </a:p>
        </p:txBody>
      </p:sp>
    </p:spTree>
    <p:extLst>
      <p:ext uri="{BB962C8B-B14F-4D97-AF65-F5344CB8AC3E}">
        <p14:creationId xmlns:p14="http://schemas.microsoft.com/office/powerpoint/2010/main" val="3402713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838BDE-0C15-4C6A-9CB1-37A4E3192FB1}"/>
              </a:ext>
            </a:extLst>
          </p:cNvPr>
          <p:cNvPicPr>
            <a:picLocks noChangeAspect="1"/>
          </p:cNvPicPr>
          <p:nvPr/>
        </p:nvPicPr>
        <p:blipFill>
          <a:blip r:embed="rId2"/>
          <a:stretch>
            <a:fillRect/>
          </a:stretch>
        </p:blipFill>
        <p:spPr>
          <a:xfrm>
            <a:off x="2296013" y="3310400"/>
            <a:ext cx="8850957" cy="335844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pic>
      <p:sp>
        <p:nvSpPr>
          <p:cNvPr id="9" name="Oval 8">
            <a:extLst>
              <a:ext uri="{FF2B5EF4-FFF2-40B4-BE49-F238E27FC236}">
                <a16:creationId xmlns:a16="http://schemas.microsoft.com/office/drawing/2014/main" id="{2237F25F-9C2D-448B-AB06-067D2EFC7DA6}"/>
              </a:ext>
            </a:extLst>
          </p:cNvPr>
          <p:cNvSpPr/>
          <p:nvPr/>
        </p:nvSpPr>
        <p:spPr>
          <a:xfrm>
            <a:off x="7715742" y="742896"/>
            <a:ext cx="1824792" cy="178433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itti Grotesk"/>
              <a:ea typeface="+mn-ea"/>
              <a:cs typeface="+mn-cs"/>
            </a:endParaRPr>
          </a:p>
        </p:txBody>
      </p:sp>
      <p:sp>
        <p:nvSpPr>
          <p:cNvPr id="10" name="Oval 9">
            <a:extLst>
              <a:ext uri="{FF2B5EF4-FFF2-40B4-BE49-F238E27FC236}">
                <a16:creationId xmlns:a16="http://schemas.microsoft.com/office/drawing/2014/main" id="{A16CB841-7ECE-4B85-B824-1FFFAD706475}"/>
              </a:ext>
            </a:extLst>
          </p:cNvPr>
          <p:cNvSpPr/>
          <p:nvPr/>
        </p:nvSpPr>
        <p:spPr>
          <a:xfrm>
            <a:off x="5223375" y="629054"/>
            <a:ext cx="1824792" cy="178433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itti Grotesk"/>
              <a:ea typeface="+mn-ea"/>
              <a:cs typeface="+mn-cs"/>
            </a:endParaRPr>
          </a:p>
        </p:txBody>
      </p:sp>
      <p:sp>
        <p:nvSpPr>
          <p:cNvPr id="11" name="Oval 10">
            <a:extLst>
              <a:ext uri="{FF2B5EF4-FFF2-40B4-BE49-F238E27FC236}">
                <a16:creationId xmlns:a16="http://schemas.microsoft.com/office/drawing/2014/main" id="{D49804CB-A47B-44D7-93CE-99CABCAF1085}"/>
              </a:ext>
            </a:extLst>
          </p:cNvPr>
          <p:cNvSpPr/>
          <p:nvPr/>
        </p:nvSpPr>
        <p:spPr>
          <a:xfrm>
            <a:off x="2731008" y="629054"/>
            <a:ext cx="1824792" cy="178433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itti Grotesk"/>
              <a:ea typeface="+mn-ea"/>
              <a:cs typeface="+mn-cs"/>
            </a:endParaRPr>
          </a:p>
        </p:txBody>
      </p:sp>
      <p:sp>
        <p:nvSpPr>
          <p:cNvPr id="12" name="TextBox 11">
            <a:extLst>
              <a:ext uri="{FF2B5EF4-FFF2-40B4-BE49-F238E27FC236}">
                <a16:creationId xmlns:a16="http://schemas.microsoft.com/office/drawing/2014/main" id="{AEC12157-4C61-439F-AAC3-612162112308}"/>
              </a:ext>
            </a:extLst>
          </p:cNvPr>
          <p:cNvSpPr txBox="1"/>
          <p:nvPr/>
        </p:nvSpPr>
        <p:spPr>
          <a:xfrm>
            <a:off x="2731008" y="2476962"/>
            <a:ext cx="182479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B20"/>
                </a:solidFill>
                <a:effectLst/>
                <a:uLnTx/>
                <a:uFillTx/>
                <a:latin typeface="Nitti Grotesk"/>
                <a:ea typeface="+mn-ea"/>
                <a:cs typeface="+mn-cs"/>
              </a:rPr>
              <a:t>Academic Venture Fund</a:t>
            </a:r>
          </a:p>
        </p:txBody>
      </p:sp>
      <p:sp>
        <p:nvSpPr>
          <p:cNvPr id="13" name="TextBox 12">
            <a:extLst>
              <a:ext uri="{FF2B5EF4-FFF2-40B4-BE49-F238E27FC236}">
                <a16:creationId xmlns:a16="http://schemas.microsoft.com/office/drawing/2014/main" id="{445247CC-8854-4E29-A4E2-98CF58B13023}"/>
              </a:ext>
            </a:extLst>
          </p:cNvPr>
          <p:cNvSpPr txBox="1"/>
          <p:nvPr/>
        </p:nvSpPr>
        <p:spPr>
          <a:xfrm>
            <a:off x="5223375" y="2476962"/>
            <a:ext cx="182479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B20"/>
                </a:solidFill>
                <a:effectLst/>
                <a:uLnTx/>
                <a:uFillTx/>
                <a:latin typeface="Nitti Grotesk"/>
                <a:ea typeface="+mn-ea"/>
                <a:cs typeface="+mn-cs"/>
              </a:rPr>
              <a:t>Innovation for Impact Fund</a:t>
            </a:r>
          </a:p>
        </p:txBody>
      </p:sp>
      <p:sp>
        <p:nvSpPr>
          <p:cNvPr id="14" name="TextBox 13">
            <a:extLst>
              <a:ext uri="{FF2B5EF4-FFF2-40B4-BE49-F238E27FC236}">
                <a16:creationId xmlns:a16="http://schemas.microsoft.com/office/drawing/2014/main" id="{A33B5EA0-C68C-48AF-9CBD-E0C952FBAB9D}"/>
              </a:ext>
            </a:extLst>
          </p:cNvPr>
          <p:cNvSpPr txBox="1"/>
          <p:nvPr/>
        </p:nvSpPr>
        <p:spPr>
          <a:xfrm>
            <a:off x="7715742" y="2476962"/>
            <a:ext cx="182479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B20"/>
                </a:solidFill>
                <a:effectLst/>
                <a:uLnTx/>
                <a:uFillTx/>
                <a:latin typeface="Nitti Grotesk"/>
                <a:ea typeface="+mn-ea"/>
                <a:cs typeface="+mn-cs"/>
              </a:rPr>
              <a:t>Rapid Response Fund</a:t>
            </a:r>
          </a:p>
        </p:txBody>
      </p:sp>
      <p:sp>
        <p:nvSpPr>
          <p:cNvPr id="15" name="Rectangle 14">
            <a:extLst>
              <a:ext uri="{FF2B5EF4-FFF2-40B4-BE49-F238E27FC236}">
                <a16:creationId xmlns:a16="http://schemas.microsoft.com/office/drawing/2014/main" id="{3AF53F70-BF20-4290-8D5D-DCF9269A3038}"/>
              </a:ext>
            </a:extLst>
          </p:cNvPr>
          <p:cNvSpPr/>
          <p:nvPr/>
        </p:nvSpPr>
        <p:spPr>
          <a:xfrm>
            <a:off x="2731008" y="207264"/>
            <a:ext cx="6815328" cy="7251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itti Grotesk"/>
              <a:ea typeface="+mn-ea"/>
              <a:cs typeface="+mn-cs"/>
            </a:endParaRPr>
          </a:p>
        </p:txBody>
      </p:sp>
      <p:sp>
        <p:nvSpPr>
          <p:cNvPr id="16" name="TextBox 15">
            <a:extLst>
              <a:ext uri="{FF2B5EF4-FFF2-40B4-BE49-F238E27FC236}">
                <a16:creationId xmlns:a16="http://schemas.microsoft.com/office/drawing/2014/main" id="{1C3FA074-CC6B-4C7E-AEA7-F936FC163679}"/>
              </a:ext>
            </a:extLst>
          </p:cNvPr>
          <p:cNvSpPr txBox="1"/>
          <p:nvPr/>
        </p:nvSpPr>
        <p:spPr>
          <a:xfrm>
            <a:off x="2651466" y="289104"/>
            <a:ext cx="126544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2B20"/>
                </a:solidFill>
                <a:effectLst/>
                <a:uLnTx/>
                <a:uFillTx/>
                <a:latin typeface="Nitti Grotesk"/>
                <a:ea typeface="+mn-ea"/>
                <a:cs typeface="+mn-cs"/>
              </a:rPr>
              <a:t>FACULTY</a:t>
            </a:r>
            <a:endParaRPr kumimoji="0" lang="en-US" sz="1400" b="0" i="0" u="none" strike="noStrike" kern="1200" cap="none" spc="0" normalizeH="0" baseline="0" noProof="0" dirty="0">
              <a:ln>
                <a:noFill/>
              </a:ln>
              <a:solidFill>
                <a:srgbClr val="2F2B20"/>
              </a:solidFill>
              <a:effectLst/>
              <a:uLnTx/>
              <a:uFillTx/>
              <a:latin typeface="Nitti Grotesk"/>
              <a:ea typeface="+mn-ea"/>
              <a:cs typeface="+mn-cs"/>
            </a:endParaRPr>
          </a:p>
        </p:txBody>
      </p:sp>
      <p:sp>
        <p:nvSpPr>
          <p:cNvPr id="19" name="Rectangle 18">
            <a:extLst>
              <a:ext uri="{FF2B5EF4-FFF2-40B4-BE49-F238E27FC236}">
                <a16:creationId xmlns:a16="http://schemas.microsoft.com/office/drawing/2014/main" id="{5483B99D-2847-47D3-9341-AECA21AE2165}"/>
              </a:ext>
            </a:extLst>
          </p:cNvPr>
          <p:cNvSpPr/>
          <p:nvPr/>
        </p:nvSpPr>
        <p:spPr>
          <a:xfrm rot="16200000">
            <a:off x="-1646522" y="2894476"/>
            <a:ext cx="5890828"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20" normalizeH="0" baseline="0" noProof="0" dirty="0">
                <a:ln>
                  <a:noFill/>
                </a:ln>
                <a:solidFill>
                  <a:srgbClr val="B31B1B"/>
                </a:solidFill>
                <a:effectLst/>
                <a:uLnTx/>
                <a:uFillTx/>
                <a:latin typeface="Publico Text"/>
                <a:ea typeface="+mn-ea"/>
                <a:cs typeface="+mn-cs"/>
              </a:rPr>
              <a:t>Funding  Programs</a:t>
            </a:r>
            <a:endParaRPr kumimoji="0" lang="en-US" sz="1800" b="0" i="0" u="none" strike="noStrike" kern="1200" cap="none" spc="0" normalizeH="0" baseline="0" noProof="0" dirty="0">
              <a:ln>
                <a:noFill/>
              </a:ln>
              <a:solidFill>
                <a:srgbClr val="2F2B20"/>
              </a:solidFill>
              <a:effectLst/>
              <a:uLnTx/>
              <a:uFillTx/>
              <a:latin typeface="Nitti Grotesk"/>
              <a:ea typeface="+mn-ea"/>
              <a:cs typeface="+mn-cs"/>
            </a:endParaRPr>
          </a:p>
        </p:txBody>
      </p:sp>
    </p:spTree>
    <p:extLst>
      <p:ext uri="{BB962C8B-B14F-4D97-AF65-F5344CB8AC3E}">
        <p14:creationId xmlns:p14="http://schemas.microsoft.com/office/powerpoint/2010/main" val="2491807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DFADCDA1-E09D-084D-9938-063D2F8C694C}"/>
              </a:ext>
            </a:extLst>
          </p:cNvPr>
          <p:cNvPicPr>
            <a:picLocks noChangeAspect="1"/>
          </p:cNvPicPr>
          <p:nvPr/>
        </p:nvPicPr>
        <p:blipFill>
          <a:blip r:embed="rId2"/>
          <a:stretch>
            <a:fillRect/>
          </a:stretch>
        </p:blipFill>
        <p:spPr>
          <a:xfrm>
            <a:off x="1524000" y="1767939"/>
            <a:ext cx="9144000" cy="51435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28369F1E-5AA8-3049-A60B-21EE59811ED0}"/>
              </a:ext>
            </a:extLst>
          </p:cNvPr>
          <p:cNvPicPr>
            <a:picLocks noChangeAspect="1"/>
          </p:cNvPicPr>
          <p:nvPr/>
        </p:nvPicPr>
        <p:blipFill>
          <a:blip r:embed="rId3"/>
          <a:stretch>
            <a:fillRect/>
          </a:stretch>
        </p:blipFill>
        <p:spPr>
          <a:xfrm>
            <a:off x="1705571" y="339650"/>
            <a:ext cx="2039197" cy="991791"/>
          </a:xfrm>
          <a:prstGeom prst="rect">
            <a:avLst/>
          </a:prstGeom>
        </p:spPr>
      </p:pic>
      <p:sp>
        <p:nvSpPr>
          <p:cNvPr id="5" name="TextBox 4">
            <a:extLst>
              <a:ext uri="{FF2B5EF4-FFF2-40B4-BE49-F238E27FC236}">
                <a16:creationId xmlns:a16="http://schemas.microsoft.com/office/drawing/2014/main" id="{34F3832E-D956-4C45-A3F5-243C689B7517}"/>
              </a:ext>
            </a:extLst>
          </p:cNvPr>
          <p:cNvSpPr txBox="1"/>
          <p:nvPr/>
        </p:nvSpPr>
        <p:spPr>
          <a:xfrm>
            <a:off x="4107908" y="701658"/>
            <a:ext cx="6378523" cy="450123"/>
          </a:xfrm>
          <a:prstGeom prst="rect">
            <a:avLst/>
          </a:prstGeom>
          <a:noFill/>
        </p:spPr>
        <p:txBody>
          <a:bodyPr wrap="square" rtlCol="0">
            <a:spAutoFit/>
          </a:bodyPr>
          <a:lstStyle/>
          <a:p>
            <a:pPr defTabSz="457200"/>
            <a:r>
              <a:rPr lang="en-US" sz="2325" dirty="0">
                <a:solidFill>
                  <a:prstClr val="black"/>
                </a:solidFill>
                <a:latin typeface="Garamond" panose="02020404030301010803" pitchFamily="18" charset="0"/>
              </a:rPr>
              <a:t>Bridging scientific research and community practice</a:t>
            </a:r>
          </a:p>
        </p:txBody>
      </p:sp>
      <p:sp>
        <p:nvSpPr>
          <p:cNvPr id="7" name="TextBox 6">
            <a:extLst>
              <a:ext uri="{FF2B5EF4-FFF2-40B4-BE49-F238E27FC236}">
                <a16:creationId xmlns:a16="http://schemas.microsoft.com/office/drawing/2014/main" id="{BF36DDA5-F82D-5A49-878D-B17488D54444}"/>
              </a:ext>
            </a:extLst>
          </p:cNvPr>
          <p:cNvSpPr txBox="1"/>
          <p:nvPr/>
        </p:nvSpPr>
        <p:spPr>
          <a:xfrm>
            <a:off x="1988598" y="1947599"/>
            <a:ext cx="8497832" cy="4978286"/>
          </a:xfrm>
          <a:prstGeom prst="rect">
            <a:avLst/>
          </a:prstGeom>
          <a:noFill/>
        </p:spPr>
        <p:txBody>
          <a:bodyPr wrap="square" rtlCol="0">
            <a:spAutoFit/>
          </a:bodyPr>
          <a:lstStyle/>
          <a:p>
            <a:pPr algn="ctr" defTabSz="457200"/>
            <a:r>
              <a:rPr lang="en-US" sz="2100" b="1" dirty="0">
                <a:solidFill>
                  <a:prstClr val="black"/>
                </a:solidFill>
                <a:latin typeface="Garamond" panose="02020404030301010803" pitchFamily="18" charset="0"/>
              </a:rPr>
              <a:t>Resources for Faculty &amp; Research</a:t>
            </a:r>
          </a:p>
          <a:p>
            <a:pPr defTabSz="457200"/>
            <a:endParaRPr lang="en-US" sz="2100" b="1" dirty="0">
              <a:solidFill>
                <a:prstClr val="black"/>
              </a:solidFill>
              <a:latin typeface="Garamond" panose="02020404030301010803" pitchFamily="18" charset="0"/>
            </a:endParaRPr>
          </a:p>
          <a:p>
            <a:pPr marL="342900" indent="-342900" defTabSz="457200">
              <a:buFont typeface="Arial" panose="020B0604020202020204" pitchFamily="34" charset="0"/>
              <a:buChar char="•"/>
            </a:pPr>
            <a:r>
              <a:rPr lang="en-US" sz="2000" b="1" dirty="0">
                <a:solidFill>
                  <a:prstClr val="black"/>
                </a:solidFill>
                <a:latin typeface="Garamond" panose="02020404030301010803" pitchFamily="18" charset="0"/>
              </a:rPr>
              <a:t>Evalyn Edwards </a:t>
            </a:r>
            <a:r>
              <a:rPr lang="en-US" sz="2000" b="1" dirty="0" err="1">
                <a:solidFill>
                  <a:prstClr val="black"/>
                </a:solidFill>
                <a:latin typeface="Garamond" panose="02020404030301010803" pitchFamily="18" charset="0"/>
              </a:rPr>
              <a:t>Milman</a:t>
            </a:r>
            <a:r>
              <a:rPr lang="en-US" sz="2000" b="1" dirty="0">
                <a:solidFill>
                  <a:prstClr val="black"/>
                </a:solidFill>
                <a:latin typeface="Garamond" panose="02020404030301010803" pitchFamily="18" charset="0"/>
              </a:rPr>
              <a:t> BCTR Faculty Fellow Fund</a:t>
            </a:r>
            <a:endParaRPr lang="en-US" sz="2100" b="1" dirty="0">
              <a:solidFill>
                <a:prstClr val="black"/>
              </a:solidFill>
              <a:latin typeface="Garamond" panose="02020404030301010803" pitchFamily="18" charset="0"/>
            </a:endParaRPr>
          </a:p>
          <a:p>
            <a:pPr marL="800100" lvl="1" indent="-342900" defTabSz="457200">
              <a:buFont typeface="Arial" panose="020B0604020202020204" pitchFamily="34" charset="0"/>
              <a:buChar char="•"/>
            </a:pPr>
            <a:r>
              <a:rPr lang="en-US" sz="2000" dirty="0">
                <a:solidFill>
                  <a:srgbClr val="B31B1B"/>
                </a:solidFill>
                <a:latin typeface="Garamond" panose="02020404030301010803" pitchFamily="18" charset="0"/>
              </a:rPr>
              <a:t>T/TT faculty; 2 years of support at $15k and GRA per year</a:t>
            </a:r>
          </a:p>
          <a:p>
            <a:pPr marL="800100" lvl="1" indent="-342900" defTabSz="457200">
              <a:buFont typeface="Arial" panose="020B0604020202020204" pitchFamily="34" charset="0"/>
              <a:buChar char="•"/>
            </a:pPr>
            <a:r>
              <a:rPr lang="en-US" sz="2000" dirty="0">
                <a:solidFill>
                  <a:srgbClr val="B31B1B"/>
                </a:solidFill>
                <a:latin typeface="Garamond" panose="02020404030301010803" pitchFamily="18" charset="0"/>
              </a:rPr>
              <a:t>Research focused on needs of young children; help expand Center’s reach</a:t>
            </a:r>
            <a:endParaRPr lang="en-US" sz="2000" b="1" dirty="0">
              <a:solidFill>
                <a:prstClr val="black"/>
              </a:solidFill>
              <a:latin typeface="Garamond" panose="02020404030301010803" pitchFamily="18" charset="0"/>
            </a:endParaRPr>
          </a:p>
          <a:p>
            <a:pPr defTabSz="457200"/>
            <a:endParaRPr lang="en-US" sz="2100" b="1" dirty="0">
              <a:solidFill>
                <a:prstClr val="black"/>
              </a:solidFill>
              <a:latin typeface="Garamond" panose="02020404030301010803" pitchFamily="18" charset="0"/>
            </a:endParaRPr>
          </a:p>
          <a:p>
            <a:pPr marL="342900" indent="-342900" defTabSz="457200">
              <a:buFont typeface="Arial" panose="020B0604020202020204" pitchFamily="34" charset="0"/>
              <a:buChar char="•"/>
            </a:pPr>
            <a:r>
              <a:rPr lang="en-US" sz="2000" b="1" dirty="0">
                <a:solidFill>
                  <a:prstClr val="black"/>
                </a:solidFill>
                <a:latin typeface="Garamond" panose="02020404030301010803" pitchFamily="18" charset="0"/>
              </a:rPr>
              <a:t>Seed funding to support research aligned with the BCTR mission </a:t>
            </a:r>
          </a:p>
          <a:p>
            <a:pPr marL="800100" lvl="1" indent="-342900" defTabSz="457200">
              <a:buFont typeface="Arial" panose="020B0604020202020204" pitchFamily="34" charset="0"/>
              <a:buChar char="•"/>
            </a:pPr>
            <a:r>
              <a:rPr lang="en-US" sz="2000" dirty="0">
                <a:solidFill>
                  <a:srgbClr val="B31B1B"/>
                </a:solidFill>
                <a:latin typeface="Garamond" panose="02020404030301010803" pitchFamily="18" charset="0"/>
              </a:rPr>
              <a:t>T/TT faculty; 2 years of support at $15k and GRA per year</a:t>
            </a:r>
          </a:p>
          <a:p>
            <a:pPr marL="800100" lvl="1" indent="-342900" defTabSz="457200">
              <a:buFont typeface="Arial" panose="020B0604020202020204" pitchFamily="34" charset="0"/>
              <a:buChar char="•"/>
            </a:pPr>
            <a:r>
              <a:rPr lang="en-US" sz="2000" dirty="0">
                <a:solidFill>
                  <a:srgbClr val="B31B1B"/>
                </a:solidFill>
                <a:latin typeface="Garamond" panose="02020404030301010803" pitchFamily="18" charset="0"/>
              </a:rPr>
              <a:t>Research focused on needs of young children; help expand Center’s reach</a:t>
            </a:r>
          </a:p>
          <a:p>
            <a:pPr defTabSz="457200"/>
            <a:endParaRPr lang="en-US" sz="2100" b="1" dirty="0">
              <a:solidFill>
                <a:prstClr val="black"/>
              </a:solidFill>
              <a:latin typeface="Garamond" panose="02020404030301010803" pitchFamily="18" charset="0"/>
            </a:endParaRPr>
          </a:p>
          <a:p>
            <a:pPr marL="342900" indent="-342900" defTabSz="457200">
              <a:buFont typeface="Arial" panose="020B0604020202020204" pitchFamily="34" charset="0"/>
              <a:buChar char="•"/>
            </a:pPr>
            <a:r>
              <a:rPr lang="en-US" sz="2000" b="1" dirty="0">
                <a:solidFill>
                  <a:prstClr val="black"/>
                </a:solidFill>
                <a:latin typeface="Garamond" panose="02020404030301010803" pitchFamily="18" charset="0"/>
              </a:rPr>
              <a:t>Help launch and incubate translational research programs </a:t>
            </a:r>
          </a:p>
          <a:p>
            <a:pPr marL="800100" lvl="1" indent="-342900" defTabSz="457200">
              <a:buFont typeface="Arial" panose="020B0604020202020204" pitchFamily="34" charset="0"/>
              <a:buChar char="•"/>
            </a:pPr>
            <a:r>
              <a:rPr lang="en-US" sz="2000" dirty="0">
                <a:solidFill>
                  <a:srgbClr val="B31B1B"/>
                </a:solidFill>
                <a:latin typeface="Garamond" panose="02020404030301010803" pitchFamily="18" charset="0"/>
              </a:rPr>
              <a:t>PRYDE:  Program for Research on Youth Development &amp; Engagement</a:t>
            </a:r>
          </a:p>
          <a:p>
            <a:pPr marL="800100" lvl="1" indent="-342900" defTabSz="457200">
              <a:buFont typeface="Arial" panose="020B0604020202020204" pitchFamily="34" charset="0"/>
              <a:buChar char="•"/>
            </a:pPr>
            <a:r>
              <a:rPr lang="en-US" sz="2000" dirty="0">
                <a:solidFill>
                  <a:srgbClr val="B31B1B"/>
                </a:solidFill>
                <a:latin typeface="Garamond" panose="02020404030301010803" pitchFamily="18" charset="0"/>
              </a:rPr>
              <a:t>ARC:  Action Research Collaborative</a:t>
            </a:r>
          </a:p>
          <a:p>
            <a:pPr marL="800100" lvl="1" indent="-342900" defTabSz="457200">
              <a:buFont typeface="Arial" panose="020B0604020202020204" pitchFamily="34" charset="0"/>
              <a:buChar char="•"/>
            </a:pPr>
            <a:r>
              <a:rPr lang="en-US" sz="2000" dirty="0">
                <a:solidFill>
                  <a:srgbClr val="B31B1B"/>
                </a:solidFill>
                <a:latin typeface="Garamond" panose="02020404030301010803" pitchFamily="18" charset="0"/>
              </a:rPr>
              <a:t>CNI:  Community Neuroscience Initiative</a:t>
            </a:r>
          </a:p>
          <a:p>
            <a:pPr marL="800100" lvl="1" indent="-342900" defTabSz="457200">
              <a:buFont typeface="Arial" panose="020B0604020202020204" pitchFamily="34" charset="0"/>
              <a:buChar char="•"/>
            </a:pPr>
            <a:endParaRPr lang="en-US" sz="2000" b="1" dirty="0">
              <a:solidFill>
                <a:prstClr val="black"/>
              </a:solidFill>
              <a:latin typeface="Garamond" panose="02020404030301010803" pitchFamily="18" charset="0"/>
            </a:endParaRPr>
          </a:p>
          <a:p>
            <a:pPr defTabSz="457200"/>
            <a:endParaRPr lang="en-US" sz="135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712632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DFADCDA1-E09D-084D-9938-063D2F8C694C}"/>
              </a:ext>
            </a:extLst>
          </p:cNvPr>
          <p:cNvPicPr>
            <a:picLocks noChangeAspect="1"/>
          </p:cNvPicPr>
          <p:nvPr/>
        </p:nvPicPr>
        <p:blipFill>
          <a:blip r:embed="rId2"/>
          <a:stretch>
            <a:fillRect/>
          </a:stretch>
        </p:blipFill>
        <p:spPr>
          <a:xfrm>
            <a:off x="1524000" y="1767939"/>
            <a:ext cx="9144000" cy="51435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28369F1E-5AA8-3049-A60B-21EE59811ED0}"/>
              </a:ext>
            </a:extLst>
          </p:cNvPr>
          <p:cNvPicPr>
            <a:picLocks noChangeAspect="1"/>
          </p:cNvPicPr>
          <p:nvPr/>
        </p:nvPicPr>
        <p:blipFill>
          <a:blip r:embed="rId3"/>
          <a:stretch>
            <a:fillRect/>
          </a:stretch>
        </p:blipFill>
        <p:spPr>
          <a:xfrm>
            <a:off x="1705571" y="339650"/>
            <a:ext cx="2039197" cy="991791"/>
          </a:xfrm>
          <a:prstGeom prst="rect">
            <a:avLst/>
          </a:prstGeom>
        </p:spPr>
      </p:pic>
      <p:sp>
        <p:nvSpPr>
          <p:cNvPr id="5" name="TextBox 4">
            <a:extLst>
              <a:ext uri="{FF2B5EF4-FFF2-40B4-BE49-F238E27FC236}">
                <a16:creationId xmlns:a16="http://schemas.microsoft.com/office/drawing/2014/main" id="{34F3832E-D956-4C45-A3F5-243C689B7517}"/>
              </a:ext>
            </a:extLst>
          </p:cNvPr>
          <p:cNvSpPr txBox="1"/>
          <p:nvPr/>
        </p:nvSpPr>
        <p:spPr>
          <a:xfrm>
            <a:off x="4021341" y="523528"/>
            <a:ext cx="6378523" cy="807913"/>
          </a:xfrm>
          <a:prstGeom prst="rect">
            <a:avLst/>
          </a:prstGeom>
          <a:noFill/>
        </p:spPr>
        <p:txBody>
          <a:bodyPr wrap="square" rtlCol="0">
            <a:spAutoFit/>
          </a:bodyPr>
          <a:lstStyle/>
          <a:p>
            <a:r>
              <a:rPr lang="en-US" sz="2325" dirty="0">
                <a:latin typeface="Garamond" panose="02020404030301010803" pitchFamily="18" charset="0"/>
              </a:rPr>
              <a:t>We support translational research projects that aim to enhance human development, health and well-being</a:t>
            </a:r>
          </a:p>
        </p:txBody>
      </p:sp>
      <p:sp>
        <p:nvSpPr>
          <p:cNvPr id="7" name="TextBox 6">
            <a:extLst>
              <a:ext uri="{FF2B5EF4-FFF2-40B4-BE49-F238E27FC236}">
                <a16:creationId xmlns:a16="http://schemas.microsoft.com/office/drawing/2014/main" id="{BF36DDA5-F82D-5A49-878D-B17488D54444}"/>
              </a:ext>
            </a:extLst>
          </p:cNvPr>
          <p:cNvSpPr txBox="1"/>
          <p:nvPr/>
        </p:nvSpPr>
        <p:spPr>
          <a:xfrm>
            <a:off x="1847084" y="1767939"/>
            <a:ext cx="8497832" cy="2893100"/>
          </a:xfrm>
          <a:prstGeom prst="rect">
            <a:avLst/>
          </a:prstGeom>
          <a:noFill/>
        </p:spPr>
        <p:txBody>
          <a:bodyPr wrap="square" rtlCol="0">
            <a:spAutoFit/>
          </a:bodyPr>
          <a:lstStyle/>
          <a:p>
            <a:pPr algn="ctr"/>
            <a:r>
              <a:rPr lang="en-US" sz="2100" b="1" dirty="0">
                <a:latin typeface="Garamond" panose="02020404030301010803" pitchFamily="18" charset="0"/>
              </a:rPr>
              <a:t>Student Opportunities</a:t>
            </a:r>
          </a:p>
          <a:p>
            <a:endParaRPr lang="en-US" sz="2100" b="1" dirty="0">
              <a:latin typeface="Garamond" panose="02020404030301010803" pitchFamily="18" charset="0"/>
            </a:endParaRPr>
          </a:p>
          <a:p>
            <a:pPr marL="342900" indent="-342900">
              <a:buFont typeface="Arial" panose="020B0604020202020204" pitchFamily="34" charset="0"/>
              <a:buChar char="•"/>
            </a:pPr>
            <a:r>
              <a:rPr lang="en-US" sz="2000" dirty="0">
                <a:latin typeface="Garamond" panose="02020404030301010803" pitchFamily="18" charset="0"/>
              </a:rPr>
              <a:t>Several graduate research assistantships (GRAs) provided each year. </a:t>
            </a:r>
          </a:p>
          <a:p>
            <a:pPr marL="800100" lvl="1" indent="-342900">
              <a:buFont typeface="Arial" panose="020B0604020202020204" pitchFamily="34" charset="0"/>
              <a:buChar char="•"/>
            </a:pPr>
            <a:r>
              <a:rPr lang="en-US" sz="2000" dirty="0">
                <a:latin typeface="Garamond" panose="02020404030301010803" pitchFamily="18" charset="0"/>
              </a:rPr>
              <a:t>Most support cross-cutting Center work; some specific project support</a:t>
            </a:r>
          </a:p>
          <a:p>
            <a:pPr marL="342900" indent="-342900">
              <a:buFont typeface="Arial" panose="020B0604020202020204" pitchFamily="34" charset="0"/>
              <a:buChar char="•"/>
            </a:pPr>
            <a:endParaRPr lang="en-US" sz="2000" b="1" dirty="0">
              <a:solidFill>
                <a:srgbClr val="B31B1B"/>
              </a:solidFill>
              <a:latin typeface="Garamond" panose="02020404030301010803" pitchFamily="18" charset="0"/>
            </a:endParaRPr>
          </a:p>
          <a:p>
            <a:pPr marL="342900" indent="-342900">
              <a:buFont typeface="Arial" panose="020B0604020202020204" pitchFamily="34" charset="0"/>
              <a:buChar char="•"/>
            </a:pPr>
            <a:r>
              <a:rPr lang="en-US" sz="2000" dirty="0">
                <a:latin typeface="Garamond" panose="02020404030301010803" pitchFamily="18" charset="0"/>
              </a:rPr>
              <a:t>Increasing levels of undergraduate student support.</a:t>
            </a:r>
          </a:p>
          <a:p>
            <a:pPr marL="800100" lvl="1" indent="-342900">
              <a:buFont typeface="Arial" panose="020B0604020202020204" pitchFamily="34" charset="0"/>
              <a:buChar char="•"/>
            </a:pPr>
            <a:r>
              <a:rPr lang="en-US" sz="2000" dirty="0">
                <a:latin typeface="Garamond" panose="02020404030301010803" pitchFamily="18" charset="0"/>
              </a:rPr>
              <a:t>Emerging hub for community engaged learning (CEL)</a:t>
            </a:r>
          </a:p>
          <a:p>
            <a:pPr marL="800100" lvl="1" indent="-342900">
              <a:buFont typeface="Arial" panose="020B0604020202020204" pitchFamily="34" charset="0"/>
              <a:buChar char="•"/>
            </a:pPr>
            <a:r>
              <a:rPr lang="en-US" sz="2000" dirty="0">
                <a:latin typeface="Garamond" panose="02020404030301010803" pitchFamily="18" charset="0"/>
              </a:rPr>
              <a:t>Several projects offer semester or summer stipends to support </a:t>
            </a:r>
          </a:p>
          <a:p>
            <a:pPr marL="800100" lvl="1" indent="-342900">
              <a:buFont typeface="Arial" panose="020B0604020202020204" pitchFamily="34" charset="0"/>
              <a:buChar char="•"/>
            </a:pPr>
            <a:r>
              <a:rPr lang="en-US" sz="2000" dirty="0">
                <a:latin typeface="Garamond" panose="02020404030301010803" pitchFamily="18" charset="0"/>
              </a:rPr>
              <a:t>BCTR is also home to capstone courses in translational and (CEL).</a:t>
            </a:r>
          </a:p>
        </p:txBody>
      </p:sp>
      <p:sp>
        <p:nvSpPr>
          <p:cNvPr id="6" name="TextBox 5">
            <a:extLst>
              <a:ext uri="{FF2B5EF4-FFF2-40B4-BE49-F238E27FC236}">
                <a16:creationId xmlns:a16="http://schemas.microsoft.com/office/drawing/2014/main" id="{9A6AA31B-5057-9E42-B0DC-6E610393463B}"/>
              </a:ext>
            </a:extLst>
          </p:cNvPr>
          <p:cNvSpPr txBox="1"/>
          <p:nvPr/>
        </p:nvSpPr>
        <p:spPr>
          <a:xfrm>
            <a:off x="2021601" y="4766670"/>
            <a:ext cx="8497832" cy="2277547"/>
          </a:xfrm>
          <a:prstGeom prst="rect">
            <a:avLst/>
          </a:prstGeom>
          <a:noFill/>
        </p:spPr>
        <p:txBody>
          <a:bodyPr wrap="square" rtlCol="0">
            <a:spAutoFit/>
          </a:bodyPr>
          <a:lstStyle/>
          <a:p>
            <a:pPr algn="ctr"/>
            <a:r>
              <a:rPr lang="en-US" sz="2100" b="1" dirty="0">
                <a:latin typeface="Garamond" panose="02020404030301010803" pitchFamily="18" charset="0"/>
              </a:rPr>
              <a:t>Learning Opportunities</a:t>
            </a:r>
          </a:p>
          <a:p>
            <a:endParaRPr lang="en-US" sz="2100" b="1" dirty="0">
              <a:latin typeface="Garamond" panose="02020404030301010803" pitchFamily="18" charset="0"/>
            </a:endParaRPr>
          </a:p>
          <a:p>
            <a:pPr marL="342900" indent="-342900">
              <a:buFont typeface="Arial" panose="020B0604020202020204" pitchFamily="34" charset="0"/>
              <a:buChar char="•"/>
            </a:pPr>
            <a:r>
              <a:rPr lang="en-US" sz="2000" dirty="0">
                <a:latin typeface="Garamond" panose="02020404030301010803" pitchFamily="18" charset="0"/>
              </a:rPr>
              <a:t>Talks at Twelve</a:t>
            </a:r>
          </a:p>
          <a:p>
            <a:pPr marL="342900" indent="-342900">
              <a:buFont typeface="Arial" panose="020B0604020202020204" pitchFamily="34" charset="0"/>
              <a:buChar char="•"/>
            </a:pPr>
            <a:r>
              <a:rPr lang="en-US" sz="2000" dirty="0">
                <a:latin typeface="Garamond" panose="02020404030301010803" pitchFamily="18" charset="0"/>
              </a:rPr>
              <a:t>Research-Practice Partnership Series</a:t>
            </a:r>
          </a:p>
          <a:p>
            <a:pPr marL="342900" indent="-342900">
              <a:buFont typeface="Arial" panose="020B0604020202020204" pitchFamily="34" charset="0"/>
              <a:buChar char="•"/>
            </a:pPr>
            <a:r>
              <a:rPr lang="en-US" sz="2000" dirty="0">
                <a:latin typeface="Garamond" panose="02020404030301010803" pitchFamily="18" charset="0"/>
              </a:rPr>
              <a:t>Translational Research Summer Institute</a:t>
            </a:r>
          </a:p>
          <a:p>
            <a:pPr marL="342900" indent="-342900">
              <a:buFont typeface="Arial" panose="020B0604020202020204" pitchFamily="34" charset="0"/>
              <a:buChar char="•"/>
            </a:pPr>
            <a:r>
              <a:rPr lang="en-US" sz="2000" dirty="0">
                <a:latin typeface="Garamond" panose="02020404030301010803" pitchFamily="18" charset="0"/>
              </a:rPr>
              <a:t>How-To Seminars</a:t>
            </a:r>
          </a:p>
          <a:p>
            <a:endParaRPr lang="en-US" sz="2000" dirty="0">
              <a:latin typeface="Garamond" panose="02020404030301010803" pitchFamily="18" charset="0"/>
            </a:endParaRPr>
          </a:p>
        </p:txBody>
      </p:sp>
      <p:pic>
        <p:nvPicPr>
          <p:cNvPr id="9" name="Picture 8" descr="Icon&#10;&#10;Description automatically generated">
            <a:extLst>
              <a:ext uri="{FF2B5EF4-FFF2-40B4-BE49-F238E27FC236}">
                <a16:creationId xmlns:a16="http://schemas.microsoft.com/office/drawing/2014/main" id="{E2EE74BE-D8AF-C340-B8C6-940AAFA978BC}"/>
              </a:ext>
            </a:extLst>
          </p:cNvPr>
          <p:cNvPicPr>
            <a:picLocks noChangeAspect="1"/>
          </p:cNvPicPr>
          <p:nvPr/>
        </p:nvPicPr>
        <p:blipFill>
          <a:blip r:embed="rId4"/>
          <a:stretch>
            <a:fillRect/>
          </a:stretch>
        </p:blipFill>
        <p:spPr>
          <a:xfrm>
            <a:off x="8200797" y="5200550"/>
            <a:ext cx="460772" cy="460772"/>
          </a:xfrm>
          <a:prstGeom prst="rect">
            <a:avLst/>
          </a:prstGeom>
        </p:spPr>
      </p:pic>
      <p:pic>
        <p:nvPicPr>
          <p:cNvPr id="10" name="Picture 9" descr="A picture containing ax, tool, vector graphics, pinwheel&#10;&#10;Description automatically generated">
            <a:extLst>
              <a:ext uri="{FF2B5EF4-FFF2-40B4-BE49-F238E27FC236}">
                <a16:creationId xmlns:a16="http://schemas.microsoft.com/office/drawing/2014/main" id="{C12DC6E1-A25E-CA4B-AF6F-BE13D5EF8C65}"/>
              </a:ext>
            </a:extLst>
          </p:cNvPr>
          <p:cNvPicPr>
            <a:picLocks noChangeAspect="1"/>
          </p:cNvPicPr>
          <p:nvPr/>
        </p:nvPicPr>
        <p:blipFill>
          <a:blip r:embed="rId5"/>
          <a:stretch>
            <a:fillRect/>
          </a:stretch>
        </p:blipFill>
        <p:spPr>
          <a:xfrm>
            <a:off x="9119218" y="5238116"/>
            <a:ext cx="468821" cy="385643"/>
          </a:xfrm>
          <a:prstGeom prst="rect">
            <a:avLst/>
          </a:prstGeom>
        </p:spPr>
      </p:pic>
      <p:sp>
        <p:nvSpPr>
          <p:cNvPr id="2" name="Rectangle 1">
            <a:extLst>
              <a:ext uri="{FF2B5EF4-FFF2-40B4-BE49-F238E27FC236}">
                <a16:creationId xmlns:a16="http://schemas.microsoft.com/office/drawing/2014/main" id="{1D68A2C0-32A3-AA4B-B1B2-A5395A9ECFFD}"/>
              </a:ext>
            </a:extLst>
          </p:cNvPr>
          <p:cNvSpPr/>
          <p:nvPr/>
        </p:nvSpPr>
        <p:spPr>
          <a:xfrm>
            <a:off x="7702282" y="6246098"/>
            <a:ext cx="2310889" cy="369332"/>
          </a:xfrm>
          <a:prstGeom prst="rect">
            <a:avLst/>
          </a:prstGeom>
        </p:spPr>
        <p:txBody>
          <a:bodyPr wrap="none">
            <a:spAutoFit/>
          </a:bodyPr>
          <a:lstStyle/>
          <a:p>
            <a:r>
              <a:rPr lang="en-US" dirty="0">
                <a:latin typeface="Garamond" panose="02020404030301010803" pitchFamily="18" charset="0"/>
              </a:rPr>
              <a:t>https://</a:t>
            </a:r>
            <a:r>
              <a:rPr lang="en-US" dirty="0" err="1">
                <a:latin typeface="Garamond" panose="02020404030301010803" pitchFamily="18" charset="0"/>
              </a:rPr>
              <a:t>bctr.cornell.edu</a:t>
            </a:r>
            <a:endParaRPr lang="en-US" dirty="0">
              <a:latin typeface="Garamond" panose="02020404030301010803" pitchFamily="18" charset="0"/>
            </a:endParaRPr>
          </a:p>
        </p:txBody>
      </p:sp>
      <p:sp>
        <p:nvSpPr>
          <p:cNvPr id="11" name="Rectangle 10">
            <a:extLst>
              <a:ext uri="{FF2B5EF4-FFF2-40B4-BE49-F238E27FC236}">
                <a16:creationId xmlns:a16="http://schemas.microsoft.com/office/drawing/2014/main" id="{CDAF0D3C-DA1A-004C-AC4A-6EABF34B28D6}"/>
              </a:ext>
            </a:extLst>
          </p:cNvPr>
          <p:cNvSpPr/>
          <p:nvPr/>
        </p:nvSpPr>
        <p:spPr>
          <a:xfrm>
            <a:off x="8145930" y="5720777"/>
            <a:ext cx="1423595" cy="369332"/>
          </a:xfrm>
          <a:prstGeom prst="rect">
            <a:avLst/>
          </a:prstGeom>
        </p:spPr>
        <p:txBody>
          <a:bodyPr wrap="none">
            <a:spAutoFit/>
          </a:bodyPr>
          <a:lstStyle/>
          <a:p>
            <a:r>
              <a:rPr lang="en-US" dirty="0" err="1">
                <a:latin typeface="Garamond" panose="02020404030301010803" pitchFamily="18" charset="0"/>
              </a:rPr>
              <a:t>CornellBCTR</a:t>
            </a:r>
            <a:endParaRPr lang="en-US" dirty="0">
              <a:latin typeface="Garamond" panose="02020404030301010803" pitchFamily="18" charset="0"/>
            </a:endParaRPr>
          </a:p>
        </p:txBody>
      </p:sp>
    </p:spTree>
    <p:extLst>
      <p:ext uri="{BB962C8B-B14F-4D97-AF65-F5344CB8AC3E}">
        <p14:creationId xmlns:p14="http://schemas.microsoft.com/office/powerpoint/2010/main" val="134768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3741" y="4248379"/>
            <a:ext cx="5556230" cy="1394149"/>
            <a:chOff x="0" y="0"/>
            <a:chExt cx="11112459" cy="2788298"/>
          </a:xfrm>
        </p:grpSpPr>
        <p:sp>
          <p:nvSpPr>
            <p:cNvPr id="3" name="TextBox 3"/>
            <p:cNvSpPr txBox="1"/>
            <p:nvPr/>
          </p:nvSpPr>
          <p:spPr>
            <a:xfrm>
              <a:off x="0" y="0"/>
              <a:ext cx="11112459" cy="1369992"/>
            </a:xfrm>
            <a:prstGeom prst="rect">
              <a:avLst/>
            </a:prstGeom>
          </p:spPr>
          <p:txBody>
            <a:bodyPr lIns="0" tIns="0" rIns="0" bIns="0" rtlCol="0" anchor="t">
              <a:spAutoFit/>
            </a:bodyPr>
            <a:lstStyle/>
            <a:p>
              <a:pPr>
                <a:lnSpc>
                  <a:spcPts val="6732"/>
                </a:lnSpc>
              </a:pPr>
              <a:endParaRPr sz="1200"/>
            </a:p>
          </p:txBody>
        </p:sp>
        <p:sp>
          <p:nvSpPr>
            <p:cNvPr id="4" name="TextBox 4"/>
            <p:cNvSpPr txBox="1"/>
            <p:nvPr/>
          </p:nvSpPr>
          <p:spPr>
            <a:xfrm>
              <a:off x="0" y="2215960"/>
              <a:ext cx="10746715" cy="572338"/>
            </a:xfrm>
            <a:prstGeom prst="rect">
              <a:avLst/>
            </a:prstGeom>
          </p:spPr>
          <p:txBody>
            <a:bodyPr lIns="0" tIns="0" rIns="0" bIns="0" rtlCol="0" anchor="t">
              <a:spAutoFit/>
            </a:bodyPr>
            <a:lstStyle/>
            <a:p>
              <a:pPr>
                <a:lnSpc>
                  <a:spcPts val="2416"/>
                </a:lnSpc>
              </a:pPr>
              <a:r>
                <a:rPr lang="en-US" sz="1726" dirty="0">
                  <a:solidFill>
                    <a:srgbClr val="14110F"/>
                  </a:solidFill>
                  <a:latin typeface="Roboto"/>
                </a:rPr>
                <a:t>February 2022 | Information Session</a:t>
              </a:r>
            </a:p>
          </p:txBody>
        </p:sp>
      </p:grpSp>
      <p:sp>
        <p:nvSpPr>
          <p:cNvPr id="5" name="AutoShape 5"/>
          <p:cNvSpPr/>
          <p:nvPr/>
        </p:nvSpPr>
        <p:spPr>
          <a:xfrm>
            <a:off x="6275" y="5913498"/>
            <a:ext cx="12185725" cy="944502"/>
          </a:xfrm>
          <a:prstGeom prst="rect">
            <a:avLst/>
          </a:prstGeom>
          <a:solidFill>
            <a:srgbClr val="B71720"/>
          </a:solidFill>
        </p:spPr>
      </p:sp>
      <p:pic>
        <p:nvPicPr>
          <p:cNvPr id="6" name="Picture 6"/>
          <p:cNvPicPr>
            <a:picLocks noChangeAspect="1"/>
          </p:cNvPicPr>
          <p:nvPr/>
        </p:nvPicPr>
        <p:blipFill>
          <a:blip r:embed="rId2"/>
          <a:srcRect/>
          <a:stretch>
            <a:fillRect/>
          </a:stretch>
        </p:blipFill>
        <p:spPr>
          <a:xfrm>
            <a:off x="2245398" y="1752933"/>
            <a:ext cx="8368566" cy="2495446"/>
          </a:xfrm>
          <a:prstGeom prst="rect">
            <a:avLst/>
          </a:prstGeom>
        </p:spPr>
      </p:pic>
    </p:spTree>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Custom - Cornell Atkinson">
      <a:dk1>
        <a:srgbClr val="2F2B20"/>
      </a:dk1>
      <a:lt1>
        <a:srgbClr val="FFFFFF"/>
      </a:lt1>
      <a:dk2>
        <a:srgbClr val="A2978F"/>
      </a:dk2>
      <a:lt2>
        <a:srgbClr val="D4E5E9"/>
      </a:lt2>
      <a:accent1>
        <a:srgbClr val="B31B1B"/>
      </a:accent1>
      <a:accent2>
        <a:srgbClr val="222222"/>
      </a:accent2>
      <a:accent3>
        <a:srgbClr val="006065"/>
      </a:accent3>
      <a:accent4>
        <a:srgbClr val="DAD2C9"/>
      </a:accent4>
      <a:accent5>
        <a:srgbClr val="EB891C"/>
      </a:accent5>
      <a:accent6>
        <a:srgbClr val="57B94C"/>
      </a:accent6>
      <a:hlink>
        <a:srgbClr val="EF4035"/>
      </a:hlink>
      <a:folHlink>
        <a:srgbClr val="EED6CC"/>
      </a:folHlink>
    </a:clrScheme>
    <a:fontScheme name="Cornell Atkinson Font">
      <a:majorFont>
        <a:latin typeface="Publico Text"/>
        <a:ea typeface=""/>
        <a:cs typeface=""/>
      </a:majorFont>
      <a:minorFont>
        <a:latin typeface="Nitti Grotesk"/>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CTR Template">
  <a:themeElements>
    <a:clrScheme name="Custom 10">
      <a:dk1>
        <a:srgbClr val="FFFFFF"/>
      </a:dk1>
      <a:lt1>
        <a:srgbClr val="FFFFFF"/>
      </a:lt1>
      <a:dk2>
        <a:srgbClr val="0F243D"/>
      </a:dk2>
      <a:lt2>
        <a:srgbClr val="0F243D"/>
      </a:lt2>
      <a:accent1>
        <a:srgbClr val="4BA79C"/>
      </a:accent1>
      <a:accent2>
        <a:srgbClr val="BEB632"/>
      </a:accent2>
      <a:accent3>
        <a:srgbClr val="B31B1B"/>
      </a:accent3>
      <a:accent4>
        <a:srgbClr val="7D6A55"/>
      </a:accent4>
      <a:accent5>
        <a:srgbClr val="4BA79C"/>
      </a:accent5>
      <a:accent6>
        <a:srgbClr val="BEB632"/>
      </a:accent6>
      <a:hlink>
        <a:srgbClr val="FF00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defPPr>
      </a:lstStyle>
    </a:tx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ustom 1">
      <a:dk1>
        <a:srgbClr val="000000"/>
      </a:dk1>
      <a:lt1>
        <a:srgbClr val="FFFFFF"/>
      </a:lt1>
      <a:dk2>
        <a:srgbClr val="323232"/>
      </a:dk2>
      <a:lt2>
        <a:srgbClr val="E3DED1"/>
      </a:lt2>
      <a:accent1>
        <a:srgbClr val="C30000"/>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Custom 1">
      <a:dk1>
        <a:srgbClr val="000000"/>
      </a:dk1>
      <a:lt1>
        <a:srgbClr val="FFFFFF"/>
      </a:lt1>
      <a:dk2>
        <a:srgbClr val="323232"/>
      </a:dk2>
      <a:lt2>
        <a:srgbClr val="E3DED1"/>
      </a:lt2>
      <a:accent1>
        <a:srgbClr val="C30000"/>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1714</Words>
  <Application>Microsoft Macintosh PowerPoint</Application>
  <PresentationFormat>Widescreen</PresentationFormat>
  <Paragraphs>217</Paragraphs>
  <Slides>29</Slides>
  <Notes>3</Notes>
  <HiddenSlides>0</HiddenSlides>
  <MMClips>0</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29</vt:i4>
      </vt:variant>
    </vt:vector>
  </HeadingPairs>
  <TitlesOfParts>
    <vt:vector size="57" baseType="lpstr">
      <vt:lpstr>Arial</vt:lpstr>
      <vt:lpstr>Avenir Book</vt:lpstr>
      <vt:lpstr>Calibri</vt:lpstr>
      <vt:lpstr>Calibri Light</vt:lpstr>
      <vt:lpstr>Century Gothic</vt:lpstr>
      <vt:lpstr>FreightSans Pro Book</vt:lpstr>
      <vt:lpstr>FreightSans Pro Medium</vt:lpstr>
      <vt:lpstr>FreightSans Pro Semibold</vt:lpstr>
      <vt:lpstr>Garamond</vt:lpstr>
      <vt:lpstr>Helvetica</vt:lpstr>
      <vt:lpstr>Helvetica Light</vt:lpstr>
      <vt:lpstr>Lucida Grande</vt:lpstr>
      <vt:lpstr>Nitti Grotesk</vt:lpstr>
      <vt:lpstr>Palatino Linotype</vt:lpstr>
      <vt:lpstr>Publico Text</vt:lpstr>
      <vt:lpstr>Roboto</vt:lpstr>
      <vt:lpstr>Roboto Bold</vt:lpstr>
      <vt:lpstr>Times</vt:lpstr>
      <vt:lpstr>Verdana</vt:lpstr>
      <vt:lpstr>1_Office Theme</vt:lpstr>
      <vt:lpstr>Metropolitan</vt:lpstr>
      <vt:lpstr>Office Theme</vt:lpstr>
      <vt:lpstr>2_Office Theme</vt:lpstr>
      <vt:lpstr>BCTR Template</vt:lpstr>
      <vt:lpstr>3_Office Theme</vt:lpstr>
      <vt:lpstr>4_Office Theme</vt:lpstr>
      <vt:lpstr>5_Office Theme</vt:lpstr>
      <vt:lpstr>6_Office Theme</vt:lpstr>
      <vt:lpstr>AVP of Social Sciences Office of the Vice President for Research and Innovation</vt:lpstr>
      <vt:lpstr>Office of the Vice President for Research and Innovation</vt:lpstr>
      <vt:lpstr>Associate Vice Provost for Social Sciences</vt:lpstr>
      <vt:lpstr>PowerPoint Presentation</vt:lpstr>
      <vt:lpstr>Cornell Atkinson Center for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Peter K. Enns</vt:lpstr>
      <vt:lpstr>PowerPoint Presentation</vt:lpstr>
      <vt:lpstr>PowerPoint Presentation</vt:lpstr>
      <vt:lpstr>PowerPoint Presentation</vt:lpstr>
      <vt:lpstr> CPIP Programs and Activities</vt:lpstr>
      <vt:lpstr>CPIP Core Assets</vt:lpstr>
      <vt:lpstr>CPIP Uses its Resources to  Support Peer-Review Research</vt:lpstr>
      <vt:lpstr>PowerPoint Presentation</vt:lpstr>
      <vt:lpstr>Einaudi’s Regional and Thematic Programs</vt:lpstr>
      <vt:lpstr>Office of  Academic Integration</vt:lpstr>
      <vt:lpstr>Overarching Goals</vt:lpstr>
      <vt:lpstr>Intercampus Research Symposia</vt:lpstr>
      <vt:lpstr>Multi-Investigator Seed Grants (MISG)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AVP of Social Sciences Office of the Vice President for Research and Innovation</dc:title>
  <dc:creator>Lori J. Sonken</dc:creator>
  <cp:lastModifiedBy>Lori J. Sonken</cp:lastModifiedBy>
  <cp:revision>2</cp:revision>
  <dcterms:created xsi:type="dcterms:W3CDTF">2022-02-17T14:16:46Z</dcterms:created>
  <dcterms:modified xsi:type="dcterms:W3CDTF">2022-02-17T14:42:17Z</dcterms:modified>
</cp:coreProperties>
</file>